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</p:sldIdLst>
  <p:sldSz cx="10693400" cy="7562850"/>
  <p:notesSz cx="106934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870" y="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161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092"/>
            <a:ext cx="10692003" cy="7558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619400" y="1523758"/>
            <a:ext cx="4458335" cy="701040"/>
          </a:xfrm>
          <a:custGeom>
            <a:avLst/>
            <a:gdLst/>
            <a:ahLst/>
            <a:cxnLst/>
            <a:rect l="l" t="t" r="r" b="b"/>
            <a:pathLst>
              <a:path w="4458334" h="701039">
                <a:moveTo>
                  <a:pt x="0" y="0"/>
                </a:moveTo>
                <a:lnTo>
                  <a:pt x="4457712" y="0"/>
                </a:lnTo>
                <a:lnTo>
                  <a:pt x="4457712" y="701039"/>
                </a:lnTo>
                <a:lnTo>
                  <a:pt x="0" y="7010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648600" y="5722391"/>
            <a:ext cx="1676400" cy="769620"/>
          </a:xfrm>
          <a:custGeom>
            <a:avLst/>
            <a:gdLst/>
            <a:ahLst/>
            <a:cxnLst/>
            <a:rect l="l" t="t" r="r" b="b"/>
            <a:pathLst>
              <a:path w="1676400" h="769620">
                <a:moveTo>
                  <a:pt x="0" y="0"/>
                </a:moveTo>
                <a:lnTo>
                  <a:pt x="1676400" y="0"/>
                </a:lnTo>
                <a:lnTo>
                  <a:pt x="1676400" y="769616"/>
                </a:lnTo>
                <a:lnTo>
                  <a:pt x="0" y="769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153706" y="2351843"/>
            <a:ext cx="2661475" cy="1115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394961" y="2964763"/>
            <a:ext cx="2583548" cy="565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619413" y="2262883"/>
            <a:ext cx="1155766" cy="11557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274023" y="1475632"/>
            <a:ext cx="2210422" cy="9604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482278" y="3634515"/>
            <a:ext cx="1417320" cy="4497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995015" y="6210249"/>
            <a:ext cx="2169502" cy="422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835480" y="3527832"/>
            <a:ext cx="1688109" cy="4770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876778" y="5275436"/>
            <a:ext cx="1889759" cy="5171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496238" y="1927630"/>
            <a:ext cx="2057400" cy="4063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044878" y="4532372"/>
            <a:ext cx="1493481" cy="5930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866487" y="3914189"/>
            <a:ext cx="2250097" cy="5800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744419" y="4593152"/>
            <a:ext cx="2950933" cy="3836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007019" y="5798219"/>
            <a:ext cx="1722120" cy="5262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31348" y="4636465"/>
            <a:ext cx="2094466" cy="9958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31348" y="4636465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7" y="0"/>
                </a:lnTo>
                <a:lnTo>
                  <a:pt x="2069348" y="3238"/>
                </a:lnTo>
                <a:lnTo>
                  <a:pt x="2082404" y="12057"/>
                </a:lnTo>
                <a:lnTo>
                  <a:pt x="2091226" y="25112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78"/>
                </a:lnTo>
                <a:lnTo>
                  <a:pt x="2082404" y="983834"/>
                </a:lnTo>
                <a:lnTo>
                  <a:pt x="2069348" y="992655"/>
                </a:lnTo>
                <a:lnTo>
                  <a:pt x="2053407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24255" y="4588002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52" y="0"/>
                </a:lnTo>
                <a:lnTo>
                  <a:pt x="2305952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25534" y="4635500"/>
            <a:ext cx="2094463" cy="9959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25534" y="463550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4" y="0"/>
                </a:lnTo>
                <a:lnTo>
                  <a:pt x="2069351" y="3240"/>
                </a:lnTo>
                <a:lnTo>
                  <a:pt x="2082406" y="12063"/>
                </a:lnTo>
                <a:lnTo>
                  <a:pt x="2091225" y="25122"/>
                </a:lnTo>
                <a:lnTo>
                  <a:pt x="2094463" y="41071"/>
                </a:lnTo>
                <a:lnTo>
                  <a:pt x="2094463" y="954836"/>
                </a:lnTo>
                <a:lnTo>
                  <a:pt x="2091225" y="970785"/>
                </a:lnTo>
                <a:lnTo>
                  <a:pt x="2082406" y="983845"/>
                </a:lnTo>
                <a:lnTo>
                  <a:pt x="2069351" y="992668"/>
                </a:lnTo>
                <a:lnTo>
                  <a:pt x="2053404" y="995908"/>
                </a:lnTo>
                <a:lnTo>
                  <a:pt x="41064" y="995908"/>
                </a:lnTo>
                <a:lnTo>
                  <a:pt x="25117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92"/>
            <a:ext cx="10692003" cy="7558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8503" y="4644745"/>
            <a:ext cx="2094466" cy="995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8503" y="4644745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3"/>
                </a:lnTo>
                <a:lnTo>
                  <a:pt x="2091226" y="25122"/>
                </a:lnTo>
                <a:lnTo>
                  <a:pt x="2094466" y="41071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1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0601" y="4642954"/>
            <a:ext cx="2094468" cy="995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0601" y="4642954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40"/>
                </a:lnTo>
                <a:lnTo>
                  <a:pt x="2082406" y="12061"/>
                </a:lnTo>
                <a:lnTo>
                  <a:pt x="2091228" y="25117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5"/>
                </a:lnTo>
                <a:lnTo>
                  <a:pt x="2082406" y="983845"/>
                </a:lnTo>
                <a:lnTo>
                  <a:pt x="2069351" y="992668"/>
                </a:lnTo>
                <a:lnTo>
                  <a:pt x="2053409" y="995908"/>
                </a:lnTo>
                <a:lnTo>
                  <a:pt x="41061" y="995908"/>
                </a:lnTo>
                <a:lnTo>
                  <a:pt x="25117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276" y="1846948"/>
            <a:ext cx="10028847" cy="962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0936" y="2566242"/>
            <a:ext cx="7611526" cy="1536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6161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4522" y="5928497"/>
            <a:ext cx="1817370" cy="43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hyperlink" Target="http://www.tellinkengenharia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50.jpeg"/><Relationship Id="rId5" Type="http://schemas.openxmlformats.org/officeDocument/2006/relationships/image" Target="../media/image20.png"/><Relationship Id="rId10" Type="http://schemas.openxmlformats.org/officeDocument/2006/relationships/image" Target="../media/image49.jpeg"/><Relationship Id="rId4" Type="http://schemas.openxmlformats.org/officeDocument/2006/relationships/image" Target="../media/image4.pn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55.jpeg"/><Relationship Id="rId5" Type="http://schemas.openxmlformats.org/officeDocument/2006/relationships/image" Target="../media/image20.png"/><Relationship Id="rId10" Type="http://schemas.openxmlformats.org/officeDocument/2006/relationships/image" Target="../media/image54.jpeg"/><Relationship Id="rId4" Type="http://schemas.openxmlformats.org/officeDocument/2006/relationships/image" Target="../media/image4.pn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.png"/><Relationship Id="rId7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to@tellinkengenharia.com.br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4.jpeg"/><Relationship Id="rId5" Type="http://schemas.openxmlformats.org/officeDocument/2006/relationships/image" Target="../media/image22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9.jpeg"/><Relationship Id="rId5" Type="http://schemas.openxmlformats.org/officeDocument/2006/relationships/image" Target="../media/image5.png"/><Relationship Id="rId10" Type="http://schemas.openxmlformats.org/officeDocument/2006/relationships/image" Target="../media/image38.jpeg"/><Relationship Id="rId4" Type="http://schemas.openxmlformats.org/officeDocument/2006/relationships/image" Target="../media/image1.png"/><Relationship Id="rId9" Type="http://schemas.openxmlformats.org/officeDocument/2006/relationships/image" Target="../media/image37.jpe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45.jpeg"/><Relationship Id="rId4" Type="http://schemas.openxmlformats.org/officeDocument/2006/relationships/image" Target="../media/image4.pn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2"/>
            <a:ext cx="10692003" cy="7558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503" y="4644745"/>
            <a:ext cx="2094466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503" y="4644745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3"/>
                </a:lnTo>
                <a:lnTo>
                  <a:pt x="2091226" y="25122"/>
                </a:lnTo>
                <a:lnTo>
                  <a:pt x="2094466" y="41071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1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601" y="4642954"/>
            <a:ext cx="2094468" cy="995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01" y="4642954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40"/>
                </a:lnTo>
                <a:lnTo>
                  <a:pt x="2082406" y="12061"/>
                </a:lnTo>
                <a:lnTo>
                  <a:pt x="2091228" y="25117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5"/>
                </a:lnTo>
                <a:lnTo>
                  <a:pt x="2082406" y="983845"/>
                </a:lnTo>
                <a:lnTo>
                  <a:pt x="2069351" y="992668"/>
                </a:lnTo>
                <a:lnTo>
                  <a:pt x="2053409" y="995908"/>
                </a:lnTo>
                <a:lnTo>
                  <a:pt x="41061" y="995908"/>
                </a:lnTo>
                <a:lnTo>
                  <a:pt x="25117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2617" y="1846948"/>
            <a:ext cx="1784985" cy="352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Empresa</a:t>
            </a:r>
            <a:endParaRPr sz="3250" dirty="0">
              <a:latin typeface="Arial"/>
              <a:cs typeface="Arial"/>
            </a:endParaRPr>
          </a:p>
          <a:p>
            <a:pPr marL="12700" marR="117475" indent="13335">
              <a:lnSpc>
                <a:spcPct val="200800"/>
              </a:lnSpc>
              <a:spcBef>
                <a:spcPts val="20"/>
              </a:spcBef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  </a:t>
            </a:r>
            <a:r>
              <a:rPr sz="3250" b="1" spc="-245" dirty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elecom  Clientes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522" y="5830442"/>
            <a:ext cx="181737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Contatos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92678" y="5661799"/>
            <a:ext cx="6157595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spc="-20" dirty="0">
                <a:solidFill>
                  <a:srgbClr val="858787"/>
                </a:solidFill>
                <a:latin typeface="Arial Rounded MT Bold"/>
                <a:cs typeface="Arial Rounded MT Bold"/>
                <a:hlinkClick r:id="rId7"/>
              </a:rPr>
              <a:t>www.tellinkengenharia.com.br</a:t>
            </a:r>
            <a:endParaRPr sz="3250">
              <a:latin typeface="Arial Rounded MT Bold"/>
              <a:cs typeface="Arial Rounded MT 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91752" y="1962404"/>
            <a:ext cx="6453682" cy="2817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293" y="3590925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5" y="0"/>
                </a:lnTo>
                <a:lnTo>
                  <a:pt x="2305945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571" y="3638422"/>
            <a:ext cx="2094470" cy="99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571" y="3638422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10" y="0"/>
                </a:lnTo>
                <a:lnTo>
                  <a:pt x="2069352" y="3240"/>
                </a:lnTo>
                <a:lnTo>
                  <a:pt x="2082408" y="12063"/>
                </a:lnTo>
                <a:lnTo>
                  <a:pt x="2091229" y="25122"/>
                </a:lnTo>
                <a:lnTo>
                  <a:pt x="2094470" y="41071"/>
                </a:lnTo>
                <a:lnTo>
                  <a:pt x="2094470" y="954836"/>
                </a:lnTo>
                <a:lnTo>
                  <a:pt x="2091229" y="970785"/>
                </a:lnTo>
                <a:lnTo>
                  <a:pt x="2082408" y="983845"/>
                </a:lnTo>
                <a:lnTo>
                  <a:pt x="2069352" y="992668"/>
                </a:lnTo>
                <a:lnTo>
                  <a:pt x="2053410" y="995908"/>
                </a:lnTo>
                <a:lnTo>
                  <a:pt x="41065" y="995908"/>
                </a:lnTo>
                <a:lnTo>
                  <a:pt x="25119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9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571" y="3836517"/>
            <a:ext cx="2305050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indent="-6350">
              <a:lnSpc>
                <a:spcPct val="100000"/>
              </a:lnSpc>
            </a:pPr>
            <a:r>
              <a:rPr sz="3250" b="1" spc="-35" smtClean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lang="pt-BR" sz="3250" b="1" spc="-35" dirty="0" err="1" smtClean="0">
                <a:solidFill>
                  <a:srgbClr val="616161"/>
                </a:solidFill>
                <a:latin typeface="Arial"/>
                <a:cs typeface="Arial"/>
              </a:rPr>
              <a:t>orres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30068" y="1675498"/>
            <a:ext cx="153289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ED3338"/>
                </a:solidFill>
                <a:latin typeface="Arial"/>
                <a:cs typeface="Arial"/>
              </a:rPr>
              <a:t>CONSTRUÇÃO</a:t>
            </a:r>
            <a:r>
              <a:rPr sz="1200" spc="-105" dirty="0">
                <a:solidFill>
                  <a:srgbClr val="ED333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ED3338"/>
                </a:solidFill>
                <a:latin typeface="Arial"/>
                <a:cs typeface="Arial"/>
              </a:rPr>
              <a:t>CIVIL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30068" y="2016004"/>
            <a:ext cx="6349365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INFRA-ESTRUTURAS: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40"/>
              </a:lnSpc>
              <a:spcBef>
                <a:spcPts val="75"/>
              </a:spcBef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BASE RADIE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–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TUBULÃO, </a:t>
            </a:r>
            <a:r>
              <a:rPr sz="1200" spc="-10" dirty="0">
                <a:solidFill>
                  <a:srgbClr val="383336"/>
                </a:solidFill>
                <a:latin typeface="Arial"/>
                <a:cs typeface="Arial"/>
              </a:rPr>
              <a:t>ALVENARIAS,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PROJETOS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CAD, </a:t>
            </a:r>
            <a:r>
              <a:rPr sz="1200" spc="-10" dirty="0">
                <a:solidFill>
                  <a:srgbClr val="383336"/>
                </a:solidFill>
                <a:latin typeface="Arial"/>
                <a:cs typeface="Arial"/>
              </a:rPr>
              <a:t>IMPLANTAÇÃO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DE</a:t>
            </a:r>
            <a:r>
              <a:rPr sz="1200" spc="-9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ENTRADA  ELÉTRICA SUB </a:t>
            </a:r>
            <a:r>
              <a:rPr sz="1200" spc="-15" dirty="0">
                <a:solidFill>
                  <a:srgbClr val="383336"/>
                </a:solidFill>
                <a:latin typeface="Arial"/>
                <a:cs typeface="Arial"/>
              </a:rPr>
              <a:t>ESTAÇÃO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E QUADRO </a:t>
            </a:r>
            <a:r>
              <a:rPr sz="1200">
                <a:solidFill>
                  <a:srgbClr val="383336"/>
                </a:solidFill>
                <a:latin typeface="Arial"/>
                <a:cs typeface="Arial"/>
              </a:rPr>
              <a:t>DE</a:t>
            </a:r>
            <a:r>
              <a:rPr sz="1200" spc="-14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smtClean="0">
                <a:solidFill>
                  <a:srgbClr val="383336"/>
                </a:solidFill>
                <a:latin typeface="Arial"/>
                <a:cs typeface="Arial"/>
              </a:rPr>
              <a:t>DISTRIBUIÇÃO</a:t>
            </a:r>
            <a:endParaRPr lang="pt-BR" sz="1200" dirty="0" smtClean="0">
              <a:solidFill>
                <a:srgbClr val="383336"/>
              </a:solidFill>
              <a:latin typeface="Arial"/>
              <a:cs typeface="Arial"/>
            </a:endParaRPr>
          </a:p>
          <a:p>
            <a:pPr marL="12700" marR="5080">
              <a:lnSpc>
                <a:spcPts val="1340"/>
              </a:lnSpc>
              <a:spcBef>
                <a:spcPts val="75"/>
              </a:spcBef>
            </a:pPr>
            <a:r>
              <a:rPr lang="pt-BR" sz="1200" dirty="0" smtClean="0">
                <a:solidFill>
                  <a:srgbClr val="383336"/>
                </a:solidFill>
                <a:latin typeface="Arial"/>
                <a:cs typeface="Arial"/>
              </a:rPr>
              <a:t>CONSTRUÇÃO DE TORRE DE RADAR (INFRAERO)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7" r="5619" b="2909"/>
          <a:stretch/>
        </p:blipFill>
        <p:spPr>
          <a:xfrm>
            <a:off x="2735366" y="4316410"/>
            <a:ext cx="2590800" cy="210853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0" y="3352797"/>
            <a:ext cx="1875662" cy="1406747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81" b="3914"/>
          <a:stretch/>
        </p:blipFill>
        <p:spPr>
          <a:xfrm>
            <a:off x="5047283" y="4903124"/>
            <a:ext cx="1981200" cy="1521819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3287614"/>
            <a:ext cx="2971834" cy="2228875"/>
          </a:xfrm>
          <a:prstGeom prst="rect">
            <a:avLst/>
          </a:prstGeom>
        </p:spPr>
      </p:pic>
      <p:pic>
        <p:nvPicPr>
          <p:cNvPr id="3074" name="Picture 2" descr="D:\D\TEL_LINK\CLARO\TORRES\torre de radar\IMG-20180816-WA006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32056" y="2781293"/>
            <a:ext cx="1952596" cy="1464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98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293" y="3590925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5" y="0"/>
                </a:lnTo>
                <a:lnTo>
                  <a:pt x="2305945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571" y="3638422"/>
            <a:ext cx="2094470" cy="99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571" y="3638422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10" y="0"/>
                </a:lnTo>
                <a:lnTo>
                  <a:pt x="2069352" y="3240"/>
                </a:lnTo>
                <a:lnTo>
                  <a:pt x="2082408" y="12063"/>
                </a:lnTo>
                <a:lnTo>
                  <a:pt x="2091229" y="25122"/>
                </a:lnTo>
                <a:lnTo>
                  <a:pt x="2094470" y="41071"/>
                </a:lnTo>
                <a:lnTo>
                  <a:pt x="2094470" y="954836"/>
                </a:lnTo>
                <a:lnTo>
                  <a:pt x="2091229" y="970785"/>
                </a:lnTo>
                <a:lnTo>
                  <a:pt x="2082408" y="983845"/>
                </a:lnTo>
                <a:lnTo>
                  <a:pt x="2069352" y="992668"/>
                </a:lnTo>
                <a:lnTo>
                  <a:pt x="2053410" y="995908"/>
                </a:lnTo>
                <a:lnTo>
                  <a:pt x="41065" y="995908"/>
                </a:lnTo>
                <a:lnTo>
                  <a:pt x="25119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9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571" y="3836517"/>
            <a:ext cx="2305050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indent="-6350">
              <a:lnSpc>
                <a:spcPct val="100000"/>
              </a:lnSpc>
            </a:pPr>
            <a:r>
              <a:rPr sz="3250" b="1" spc="-35" smtClean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lang="pt-BR" sz="3250" b="1" spc="-35" dirty="0" err="1" smtClean="0">
                <a:solidFill>
                  <a:srgbClr val="616161"/>
                </a:solidFill>
                <a:latin typeface="Arial"/>
                <a:cs typeface="Arial"/>
              </a:rPr>
              <a:t>orres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30068" y="1675497"/>
            <a:ext cx="404539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mtClean="0">
                <a:solidFill>
                  <a:srgbClr val="ED3338"/>
                </a:solidFill>
                <a:cs typeface="Arial"/>
              </a:rPr>
              <a:t>CO</a:t>
            </a:r>
            <a:r>
              <a:rPr lang="pt-BR" sz="3200" b="1" dirty="0" smtClean="0">
                <a:solidFill>
                  <a:srgbClr val="ED3338"/>
                </a:solidFill>
                <a:cs typeface="Arial"/>
              </a:rPr>
              <a:t>N</a:t>
            </a:r>
            <a:r>
              <a:rPr sz="3200" b="1" smtClean="0">
                <a:solidFill>
                  <a:srgbClr val="ED3338"/>
                </a:solidFill>
                <a:cs typeface="Arial"/>
              </a:rPr>
              <a:t>STRUÇÃO</a:t>
            </a:r>
            <a:r>
              <a:rPr lang="pt-BR" sz="3200" b="1" dirty="0" smtClean="0">
                <a:solidFill>
                  <a:srgbClr val="ED3338"/>
                </a:solidFill>
                <a:cs typeface="Arial"/>
              </a:rPr>
              <a:t> DE SITES</a:t>
            </a:r>
            <a:r>
              <a:rPr sz="3200" b="1" spc="-105" smtClean="0">
                <a:solidFill>
                  <a:srgbClr val="ED3338"/>
                </a:solidFill>
                <a:cs typeface="Arial"/>
              </a:rPr>
              <a:t> </a:t>
            </a:r>
            <a:endParaRPr sz="3200" b="1"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846370" y="2281227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Definição do Terreno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C00000"/>
              </a:buClr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Aquisição do Terreno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C00000"/>
              </a:buClr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Documentação para Construção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C00000"/>
              </a:buClr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Construção do Site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C00000"/>
              </a:buClr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Documentação do Site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774932" y="3781425"/>
            <a:ext cx="7072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rgbClr val="FF0000"/>
                </a:solidFill>
              </a:rPr>
              <a:t>Aquisition</a:t>
            </a:r>
            <a:endParaRPr lang="pt-BR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Operadora </a:t>
            </a:r>
            <a:r>
              <a:rPr lang="pt-BR" dirty="0"/>
              <a:t>define </a:t>
            </a:r>
            <a:r>
              <a:rPr lang="pt-BR" dirty="0" smtClean="0"/>
              <a:t>PN (Ponto Nominal) e Raio </a:t>
            </a:r>
            <a:r>
              <a:rPr lang="pt-BR" dirty="0"/>
              <a:t>de </a:t>
            </a:r>
            <a:r>
              <a:rPr lang="pt-BR" dirty="0" smtClean="0"/>
              <a:t>Busca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Hunter </a:t>
            </a:r>
            <a:r>
              <a:rPr lang="pt-BR" dirty="0"/>
              <a:t>faz avaliação da legislação sobre </a:t>
            </a:r>
            <a:r>
              <a:rPr lang="pt-BR" dirty="0" smtClean="0"/>
              <a:t>a ERB (Estação Rádio Base). </a:t>
            </a:r>
            <a:r>
              <a:rPr lang="pt-BR" dirty="0"/>
              <a:t>Primeiro no Município, depois no Estado e por fim Federal. Solicita a CUS </a:t>
            </a:r>
            <a:r>
              <a:rPr lang="pt-BR" dirty="0" smtClean="0"/>
              <a:t>(Certidão </a:t>
            </a:r>
            <a:r>
              <a:rPr lang="pt-BR" dirty="0"/>
              <a:t>de Uso de </a:t>
            </a:r>
            <a:r>
              <a:rPr lang="pt-BR" dirty="0" smtClean="0"/>
              <a:t>Solo).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Hunter </a:t>
            </a:r>
            <a:r>
              <a:rPr lang="pt-BR" dirty="0"/>
              <a:t>de posse da CUS apresenta 3 candidatos com relatório </a:t>
            </a:r>
            <a:r>
              <a:rPr lang="pt-BR" dirty="0" smtClean="0"/>
              <a:t>SAR (Site </a:t>
            </a:r>
            <a:r>
              <a:rPr lang="pt-BR" dirty="0"/>
              <a:t>Acquisition </a:t>
            </a:r>
            <a:r>
              <a:rPr lang="pt-BR" dirty="0" smtClean="0"/>
              <a:t>Report</a:t>
            </a:r>
            <a:r>
              <a:rPr lang="pt-BR" dirty="0"/>
              <a:t>)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3198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293" y="3590925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5" y="0"/>
                </a:lnTo>
                <a:lnTo>
                  <a:pt x="2305945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571" y="3638422"/>
            <a:ext cx="2094470" cy="99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571" y="3638422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10" y="0"/>
                </a:lnTo>
                <a:lnTo>
                  <a:pt x="2069352" y="3240"/>
                </a:lnTo>
                <a:lnTo>
                  <a:pt x="2082408" y="12063"/>
                </a:lnTo>
                <a:lnTo>
                  <a:pt x="2091229" y="25122"/>
                </a:lnTo>
                <a:lnTo>
                  <a:pt x="2094470" y="41071"/>
                </a:lnTo>
                <a:lnTo>
                  <a:pt x="2094470" y="954836"/>
                </a:lnTo>
                <a:lnTo>
                  <a:pt x="2091229" y="970785"/>
                </a:lnTo>
                <a:lnTo>
                  <a:pt x="2082408" y="983845"/>
                </a:lnTo>
                <a:lnTo>
                  <a:pt x="2069352" y="992668"/>
                </a:lnTo>
                <a:lnTo>
                  <a:pt x="2053410" y="995908"/>
                </a:lnTo>
                <a:lnTo>
                  <a:pt x="41065" y="995908"/>
                </a:lnTo>
                <a:lnTo>
                  <a:pt x="25119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9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571" y="3836517"/>
            <a:ext cx="2305050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indent="-6350">
              <a:lnSpc>
                <a:spcPct val="100000"/>
              </a:lnSpc>
            </a:pPr>
            <a:r>
              <a:rPr sz="3250" b="1" spc="-35" smtClean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lang="pt-BR" sz="3250" b="1" spc="-35" dirty="0" err="1" smtClean="0">
                <a:solidFill>
                  <a:srgbClr val="616161"/>
                </a:solidFill>
                <a:latin typeface="Arial"/>
                <a:cs typeface="Arial"/>
              </a:rPr>
              <a:t>orres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pic>
        <p:nvPicPr>
          <p:cNvPr id="1026" name="Picture 2" descr="D:\D\TEL_LINK\CLARO\TORRES\Greenfield campos de jordão\ad 0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9840" y="2995607"/>
            <a:ext cx="1873235" cy="1404926"/>
          </a:xfrm>
          <a:prstGeom prst="rect">
            <a:avLst/>
          </a:prstGeom>
          <a:noFill/>
        </p:spPr>
      </p:pic>
      <p:pic>
        <p:nvPicPr>
          <p:cNvPr id="1027" name="Picture 3" descr="D:\D\TEL_LINK\CLARO\TORRES\Greenfield campos de jordão\ad 08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8336" y="4567243"/>
            <a:ext cx="2635240" cy="1976430"/>
          </a:xfrm>
          <a:prstGeom prst="rect">
            <a:avLst/>
          </a:prstGeom>
          <a:noFill/>
        </p:spPr>
      </p:pic>
      <p:sp>
        <p:nvSpPr>
          <p:cNvPr id="28" name="CaixaDeTexto 27"/>
          <p:cNvSpPr txBox="1"/>
          <p:nvPr/>
        </p:nvSpPr>
        <p:spPr>
          <a:xfrm>
            <a:off x="2560618" y="2066913"/>
            <a:ext cx="4643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Tipos de Sites</a:t>
            </a:r>
          </a:p>
          <a:p>
            <a:r>
              <a:rPr lang="pt-BR" dirty="0" smtClean="0"/>
              <a:t>      </a:t>
            </a:r>
            <a:r>
              <a:rPr lang="pt-BR" dirty="0" err="1" smtClean="0"/>
              <a:t>RoofTop</a:t>
            </a:r>
            <a:r>
              <a:rPr lang="pt-BR" dirty="0" smtClean="0"/>
              <a:t> – </a:t>
            </a:r>
            <a:r>
              <a:rPr lang="pt-BR" dirty="0" err="1" smtClean="0"/>
              <a:t>Greenfield</a:t>
            </a:r>
            <a:r>
              <a:rPr lang="pt-BR" dirty="0" smtClean="0"/>
              <a:t> – </a:t>
            </a:r>
            <a:r>
              <a:rPr lang="pt-BR" dirty="0" err="1" smtClean="0"/>
              <a:t>Cow</a:t>
            </a:r>
            <a:r>
              <a:rPr lang="pt-BR" dirty="0" smtClean="0"/>
              <a:t> - Camuflados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417742" y="6138879"/>
            <a:ext cx="274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Média Total: 160 a 220 dias</a:t>
            </a:r>
          </a:p>
          <a:p>
            <a:pPr algn="r"/>
            <a:r>
              <a:rPr lang="pt-BR" dirty="0" smtClean="0"/>
              <a:t>5, a 7,3 meses</a:t>
            </a:r>
            <a:endParaRPr lang="pt-BR" dirty="0"/>
          </a:p>
        </p:txBody>
      </p:sp>
      <p:pic>
        <p:nvPicPr>
          <p:cNvPr id="1029" name="Picture 5" descr="D:\D\TEL_LINK\CLARO\TORRES\torre de radar\IMG-20180816-WA00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2386" y="4852995"/>
            <a:ext cx="1643159" cy="1232369"/>
          </a:xfrm>
          <a:prstGeom prst="rect">
            <a:avLst/>
          </a:prstGeom>
          <a:noFill/>
        </p:spPr>
      </p:pic>
      <p:pic>
        <p:nvPicPr>
          <p:cNvPr id="1030" name="Picture 6" descr="D:\D\TEL_LINK\CLARO\TORRES\torre de radar\IMG-20180816-WA004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3494" y="4352929"/>
            <a:ext cx="2238348" cy="1678761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361"/>
          <a:stretch>
            <a:fillRect/>
          </a:stretch>
        </p:blipFill>
        <p:spPr bwMode="auto">
          <a:xfrm>
            <a:off x="2774932" y="2995607"/>
            <a:ext cx="3814870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D\TEL_LINK\CLARO\TORRES\Greenfield campos de jordão\ad 16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03890" y="3424235"/>
            <a:ext cx="1849422" cy="1387067"/>
          </a:xfrm>
          <a:prstGeom prst="rect">
            <a:avLst/>
          </a:prstGeom>
          <a:noFill/>
        </p:spPr>
      </p:pic>
      <p:sp>
        <p:nvSpPr>
          <p:cNvPr id="34" name="object 20"/>
          <p:cNvSpPr txBox="1"/>
          <p:nvPr/>
        </p:nvSpPr>
        <p:spPr>
          <a:xfrm>
            <a:off x="2730068" y="1675497"/>
            <a:ext cx="404539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mtClean="0">
                <a:solidFill>
                  <a:srgbClr val="ED3338"/>
                </a:solidFill>
                <a:cs typeface="Arial"/>
              </a:rPr>
              <a:t>CO</a:t>
            </a:r>
            <a:r>
              <a:rPr lang="pt-BR" sz="3200" b="1" dirty="0" smtClean="0">
                <a:solidFill>
                  <a:srgbClr val="ED3338"/>
                </a:solidFill>
                <a:cs typeface="Arial"/>
              </a:rPr>
              <a:t>N</a:t>
            </a:r>
            <a:r>
              <a:rPr sz="3200" b="1" smtClean="0">
                <a:solidFill>
                  <a:srgbClr val="ED3338"/>
                </a:solidFill>
                <a:cs typeface="Arial"/>
              </a:rPr>
              <a:t>STRUÇÃO</a:t>
            </a:r>
            <a:r>
              <a:rPr lang="pt-BR" sz="3200" b="1" dirty="0" smtClean="0">
                <a:solidFill>
                  <a:srgbClr val="ED3338"/>
                </a:solidFill>
                <a:cs typeface="Arial"/>
              </a:rPr>
              <a:t> DE SITES</a:t>
            </a:r>
            <a:r>
              <a:rPr sz="3200" b="1" spc="-105" smtClean="0">
                <a:solidFill>
                  <a:srgbClr val="ED3338"/>
                </a:solidFill>
                <a:cs typeface="Arial"/>
              </a:rPr>
              <a:t> </a:t>
            </a:r>
            <a:endParaRPr sz="3200" b="1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8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79" y="4833594"/>
            <a:ext cx="1634489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293" y="3590925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5" y="0"/>
                </a:lnTo>
                <a:lnTo>
                  <a:pt x="2305945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571" y="3638422"/>
            <a:ext cx="2094470" cy="99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9571" y="3638422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10" y="0"/>
                </a:lnTo>
                <a:lnTo>
                  <a:pt x="2069352" y="3240"/>
                </a:lnTo>
                <a:lnTo>
                  <a:pt x="2082408" y="12063"/>
                </a:lnTo>
                <a:lnTo>
                  <a:pt x="2091229" y="25122"/>
                </a:lnTo>
                <a:lnTo>
                  <a:pt x="2094470" y="41071"/>
                </a:lnTo>
                <a:lnTo>
                  <a:pt x="2094470" y="954836"/>
                </a:lnTo>
                <a:lnTo>
                  <a:pt x="2091229" y="970785"/>
                </a:lnTo>
                <a:lnTo>
                  <a:pt x="2082408" y="983845"/>
                </a:lnTo>
                <a:lnTo>
                  <a:pt x="2069352" y="992668"/>
                </a:lnTo>
                <a:lnTo>
                  <a:pt x="2053410" y="995908"/>
                </a:lnTo>
                <a:lnTo>
                  <a:pt x="41065" y="995908"/>
                </a:lnTo>
                <a:lnTo>
                  <a:pt x="25119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9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9571" y="3836517"/>
            <a:ext cx="2305050" cy="96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sz="3250" b="1" spc="-35" dirty="0">
                <a:solidFill>
                  <a:srgbClr val="616161"/>
                </a:solidFill>
                <a:latin typeface="Arial"/>
                <a:cs typeface="Arial"/>
              </a:rPr>
              <a:t>Telecom</a:t>
            </a:r>
            <a:endParaRPr sz="3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30068" y="1675498"/>
            <a:ext cx="84455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ED3338"/>
                </a:solidFill>
                <a:latin typeface="Arial"/>
                <a:cs typeface="Arial"/>
              </a:rPr>
              <a:t>PROJE</a:t>
            </a:r>
            <a:r>
              <a:rPr sz="1200" spc="-25" dirty="0">
                <a:solidFill>
                  <a:srgbClr val="ED3338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ED3338"/>
                </a:solidFill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0070" y="2016004"/>
            <a:ext cx="99949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LINE OF</a:t>
            </a:r>
            <a:r>
              <a:rPr sz="1200" spc="-100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SITE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0070" y="2356510"/>
            <a:ext cx="294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LEITURAS DE </a:t>
            </a:r>
            <a:r>
              <a:rPr sz="1200" spc="-20" dirty="0">
                <a:solidFill>
                  <a:srgbClr val="383336"/>
                </a:solidFill>
                <a:latin typeface="Arial"/>
                <a:cs typeface="Arial"/>
              </a:rPr>
              <a:t>CARTAS</a:t>
            </a:r>
            <a:r>
              <a:rPr sz="1200" spc="-100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MAPOGRAFICAS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30066" y="2697020"/>
            <a:ext cx="110109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PROSPECÇÃO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30066" y="3037530"/>
            <a:ext cx="34245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VISTORIAS </a:t>
            </a:r>
            <a:r>
              <a:rPr sz="1200" spc="-25" dirty="0">
                <a:solidFill>
                  <a:srgbClr val="383336"/>
                </a:solidFill>
                <a:latin typeface="Arial"/>
                <a:cs typeface="Arial"/>
              </a:rPr>
              <a:t>PARA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PROJETOS</a:t>
            </a:r>
            <a:r>
              <a:rPr sz="1200" spc="-6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83336"/>
                </a:solidFill>
                <a:latin typeface="Arial"/>
                <a:cs typeface="Arial"/>
              </a:rPr>
              <a:t>QUANTITATIVOS.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30071" y="3378036"/>
            <a:ext cx="303530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ELABORAÇÃO DE </a:t>
            </a:r>
            <a:r>
              <a:rPr sz="1200" spc="-15" dirty="0">
                <a:solidFill>
                  <a:srgbClr val="383336"/>
                </a:solidFill>
                <a:latin typeface="Arial"/>
                <a:cs typeface="Arial"/>
              </a:rPr>
              <a:t>LISTAS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DE</a:t>
            </a:r>
            <a:r>
              <a:rPr sz="1200" spc="-7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83336"/>
                </a:solidFill>
                <a:latin typeface="Arial"/>
                <a:cs typeface="Arial"/>
              </a:rPr>
              <a:t>MATERIAIS.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0077" y="3718542"/>
            <a:ext cx="438467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ELABORAÇÃO DE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PROJETOS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PROVISÓRIOS E</a:t>
            </a:r>
            <a:r>
              <a:rPr sz="1200" spc="-80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DEFINITIVO.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30077" y="4059052"/>
            <a:ext cx="45421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CONFIRMAÇÃO DOS DADOS CADASTRAIS </a:t>
            </a:r>
            <a:r>
              <a:rPr sz="1200" spc="-25" dirty="0">
                <a:solidFill>
                  <a:srgbClr val="383336"/>
                </a:solidFill>
                <a:latin typeface="Arial"/>
                <a:cs typeface="Arial"/>
              </a:rPr>
              <a:t>PARA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O</a:t>
            </a:r>
            <a:r>
              <a:rPr sz="1200" spc="-120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PROJETO.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30077" y="4399561"/>
            <a:ext cx="137223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TESTE DE</a:t>
            </a:r>
            <a:r>
              <a:rPr sz="1200" spc="-100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VISADA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95778" y="4907040"/>
            <a:ext cx="1708289" cy="1122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60481" y="4711763"/>
            <a:ext cx="1699145" cy="14196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9108" y="4817988"/>
            <a:ext cx="3390900" cy="1231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534" y="1846948"/>
            <a:ext cx="2305050" cy="3948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Empresa</a:t>
            </a:r>
            <a:endParaRPr sz="3250">
              <a:latin typeface="Arial"/>
              <a:cs typeface="Arial"/>
            </a:endParaRPr>
          </a:p>
          <a:p>
            <a:pPr marL="139700" marR="509905" indent="13335">
              <a:lnSpc>
                <a:spcPct val="200800"/>
              </a:lnSpc>
              <a:spcBef>
                <a:spcPts val="20"/>
              </a:spcBef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  </a:t>
            </a:r>
            <a:r>
              <a:rPr sz="3250" b="1" spc="-245" dirty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elecom  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2320" y="1924037"/>
            <a:ext cx="2591942" cy="746910"/>
          </a:xfrm>
          <a:custGeom>
            <a:avLst/>
            <a:gdLst>
              <a:gd name="connsiteX0" fmla="*/ 0 w 2575572"/>
              <a:gd name="connsiteY0" fmla="*/ 0 h 905586"/>
              <a:gd name="connsiteX1" fmla="*/ 2575572 w 2575572"/>
              <a:gd name="connsiteY1" fmla="*/ 0 h 905586"/>
              <a:gd name="connsiteX2" fmla="*/ 2575572 w 2575572"/>
              <a:gd name="connsiteY2" fmla="*/ 905586 h 905586"/>
              <a:gd name="connsiteX3" fmla="*/ 0 w 2575572"/>
              <a:gd name="connsiteY3" fmla="*/ 905586 h 905586"/>
              <a:gd name="connsiteX4" fmla="*/ 0 w 2575572"/>
              <a:gd name="connsiteY4" fmla="*/ 0 h 905586"/>
              <a:gd name="connsiteX0" fmla="*/ 2689 w 2575572"/>
              <a:gd name="connsiteY0" fmla="*/ 80683 h 905586"/>
              <a:gd name="connsiteX1" fmla="*/ 2575572 w 2575572"/>
              <a:gd name="connsiteY1" fmla="*/ 0 h 905586"/>
              <a:gd name="connsiteX2" fmla="*/ 2575572 w 2575572"/>
              <a:gd name="connsiteY2" fmla="*/ 905586 h 905586"/>
              <a:gd name="connsiteX3" fmla="*/ 0 w 2575572"/>
              <a:gd name="connsiteY3" fmla="*/ 905586 h 905586"/>
              <a:gd name="connsiteX4" fmla="*/ 2689 w 2575572"/>
              <a:gd name="connsiteY4" fmla="*/ 80683 h 905586"/>
              <a:gd name="connsiteX0" fmla="*/ 2689 w 2575572"/>
              <a:gd name="connsiteY0" fmla="*/ 0 h 824903"/>
              <a:gd name="connsiteX1" fmla="*/ 2567504 w 2575572"/>
              <a:gd name="connsiteY1" fmla="*/ 5378 h 824903"/>
              <a:gd name="connsiteX2" fmla="*/ 2575572 w 2575572"/>
              <a:gd name="connsiteY2" fmla="*/ 824903 h 824903"/>
              <a:gd name="connsiteX3" fmla="*/ 0 w 2575572"/>
              <a:gd name="connsiteY3" fmla="*/ 824903 h 824903"/>
              <a:gd name="connsiteX4" fmla="*/ 2689 w 2575572"/>
              <a:gd name="connsiteY4" fmla="*/ 0 h 824903"/>
              <a:gd name="connsiteX0" fmla="*/ 2689 w 2583997"/>
              <a:gd name="connsiteY0" fmla="*/ 0 h 824903"/>
              <a:gd name="connsiteX1" fmla="*/ 2583640 w 2583997"/>
              <a:gd name="connsiteY1" fmla="*/ 64545 h 824903"/>
              <a:gd name="connsiteX2" fmla="*/ 2575572 w 2583997"/>
              <a:gd name="connsiteY2" fmla="*/ 824903 h 824903"/>
              <a:gd name="connsiteX3" fmla="*/ 0 w 2583997"/>
              <a:gd name="connsiteY3" fmla="*/ 824903 h 824903"/>
              <a:gd name="connsiteX4" fmla="*/ 2689 w 2583997"/>
              <a:gd name="connsiteY4" fmla="*/ 0 h 824903"/>
              <a:gd name="connsiteX0" fmla="*/ 2689 w 2583997"/>
              <a:gd name="connsiteY0" fmla="*/ 0 h 824903"/>
              <a:gd name="connsiteX1" fmla="*/ 2583640 w 2583997"/>
              <a:gd name="connsiteY1" fmla="*/ 104886 h 824903"/>
              <a:gd name="connsiteX2" fmla="*/ 2575572 w 2583997"/>
              <a:gd name="connsiteY2" fmla="*/ 824903 h 824903"/>
              <a:gd name="connsiteX3" fmla="*/ 0 w 2583997"/>
              <a:gd name="connsiteY3" fmla="*/ 824903 h 824903"/>
              <a:gd name="connsiteX4" fmla="*/ 2689 w 2583997"/>
              <a:gd name="connsiteY4" fmla="*/ 0 h 824903"/>
              <a:gd name="connsiteX0" fmla="*/ 10757 w 2583997"/>
              <a:gd name="connsiteY0" fmla="*/ 0 h 773804"/>
              <a:gd name="connsiteX1" fmla="*/ 2583640 w 2583997"/>
              <a:gd name="connsiteY1" fmla="*/ 53787 h 773804"/>
              <a:gd name="connsiteX2" fmla="*/ 2575572 w 2583997"/>
              <a:gd name="connsiteY2" fmla="*/ 773804 h 773804"/>
              <a:gd name="connsiteX3" fmla="*/ 0 w 2583997"/>
              <a:gd name="connsiteY3" fmla="*/ 773804 h 773804"/>
              <a:gd name="connsiteX4" fmla="*/ 10757 w 2583997"/>
              <a:gd name="connsiteY4" fmla="*/ 0 h 773804"/>
              <a:gd name="connsiteX0" fmla="*/ 16136 w 2583997"/>
              <a:gd name="connsiteY0" fmla="*/ 0 h 746910"/>
              <a:gd name="connsiteX1" fmla="*/ 2583640 w 2583997"/>
              <a:gd name="connsiteY1" fmla="*/ 26893 h 746910"/>
              <a:gd name="connsiteX2" fmla="*/ 2575572 w 2583997"/>
              <a:gd name="connsiteY2" fmla="*/ 746910 h 746910"/>
              <a:gd name="connsiteX3" fmla="*/ 0 w 2583997"/>
              <a:gd name="connsiteY3" fmla="*/ 746910 h 746910"/>
              <a:gd name="connsiteX4" fmla="*/ 16136 w 2583997"/>
              <a:gd name="connsiteY4" fmla="*/ 0 h 746910"/>
              <a:gd name="connsiteX0" fmla="*/ 16136 w 2583997"/>
              <a:gd name="connsiteY0" fmla="*/ 0 h 746910"/>
              <a:gd name="connsiteX1" fmla="*/ 2583640 w 2583997"/>
              <a:gd name="connsiteY1" fmla="*/ 26893 h 746910"/>
              <a:gd name="connsiteX2" fmla="*/ 2575572 w 2583997"/>
              <a:gd name="connsiteY2" fmla="*/ 746910 h 746910"/>
              <a:gd name="connsiteX3" fmla="*/ 0 w 2583997"/>
              <a:gd name="connsiteY3" fmla="*/ 746910 h 746910"/>
              <a:gd name="connsiteX4" fmla="*/ 16136 w 2583997"/>
              <a:gd name="connsiteY4" fmla="*/ 0 h 746910"/>
              <a:gd name="connsiteX0" fmla="*/ 16136 w 2591942"/>
              <a:gd name="connsiteY0" fmla="*/ 0 h 746910"/>
              <a:gd name="connsiteX1" fmla="*/ 2591709 w 2591942"/>
              <a:gd name="connsiteY1" fmla="*/ 72613 h 746910"/>
              <a:gd name="connsiteX2" fmla="*/ 2575572 w 2591942"/>
              <a:gd name="connsiteY2" fmla="*/ 746910 h 746910"/>
              <a:gd name="connsiteX3" fmla="*/ 0 w 2591942"/>
              <a:gd name="connsiteY3" fmla="*/ 746910 h 746910"/>
              <a:gd name="connsiteX4" fmla="*/ 16136 w 2591942"/>
              <a:gd name="connsiteY4" fmla="*/ 0 h 74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942" h="746910">
                <a:moveTo>
                  <a:pt x="16136" y="0"/>
                </a:moveTo>
                <a:cubicBezTo>
                  <a:pt x="40943" y="146124"/>
                  <a:pt x="1735874" y="63649"/>
                  <a:pt x="2591709" y="72613"/>
                </a:cubicBezTo>
                <a:cubicBezTo>
                  <a:pt x="2594398" y="345788"/>
                  <a:pt x="2572883" y="473735"/>
                  <a:pt x="2575572" y="746910"/>
                </a:cubicBezTo>
                <a:lnTo>
                  <a:pt x="0" y="746910"/>
                </a:lnTo>
                <a:cubicBezTo>
                  <a:pt x="896" y="471942"/>
                  <a:pt x="15240" y="274968"/>
                  <a:pt x="16136" y="0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79" y="4833594"/>
            <a:ext cx="1634489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2617" y="3836517"/>
            <a:ext cx="1672589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spc="-245" dirty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elecom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291" y="5633313"/>
            <a:ext cx="2094466" cy="99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7291" y="5633313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7" y="0"/>
                </a:lnTo>
                <a:lnTo>
                  <a:pt x="2069354" y="3240"/>
                </a:lnTo>
                <a:lnTo>
                  <a:pt x="2082409" y="12063"/>
                </a:lnTo>
                <a:lnTo>
                  <a:pt x="2091227" y="25122"/>
                </a:lnTo>
                <a:lnTo>
                  <a:pt x="2094466" y="41071"/>
                </a:lnTo>
                <a:lnTo>
                  <a:pt x="2094466" y="954839"/>
                </a:lnTo>
                <a:lnTo>
                  <a:pt x="2091227" y="970783"/>
                </a:lnTo>
                <a:lnTo>
                  <a:pt x="2082409" y="983839"/>
                </a:lnTo>
                <a:lnTo>
                  <a:pt x="2069354" y="992661"/>
                </a:lnTo>
                <a:lnTo>
                  <a:pt x="2053407" y="995900"/>
                </a:lnTo>
                <a:lnTo>
                  <a:pt x="41061" y="995900"/>
                </a:lnTo>
                <a:lnTo>
                  <a:pt x="25116" y="992661"/>
                </a:lnTo>
                <a:lnTo>
                  <a:pt x="12060" y="983839"/>
                </a:lnTo>
                <a:lnTo>
                  <a:pt x="3239" y="970783"/>
                </a:lnTo>
                <a:lnTo>
                  <a:pt x="0" y="954839"/>
                </a:lnTo>
                <a:lnTo>
                  <a:pt x="0" y="41071"/>
                </a:lnTo>
                <a:lnTo>
                  <a:pt x="3239" y="25122"/>
                </a:lnTo>
                <a:lnTo>
                  <a:pt x="12060" y="12063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198" y="5584862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52" y="0"/>
                </a:lnTo>
                <a:lnTo>
                  <a:pt x="2305952" y="1207373"/>
                </a:lnTo>
                <a:lnTo>
                  <a:pt x="0" y="1207373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1477" y="5632361"/>
            <a:ext cx="2094463" cy="995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477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4" y="0"/>
                </a:moveTo>
                <a:lnTo>
                  <a:pt x="2053404" y="0"/>
                </a:lnTo>
                <a:lnTo>
                  <a:pt x="2069351" y="3240"/>
                </a:lnTo>
                <a:lnTo>
                  <a:pt x="2082406" y="12061"/>
                </a:lnTo>
                <a:lnTo>
                  <a:pt x="2091225" y="25117"/>
                </a:lnTo>
                <a:lnTo>
                  <a:pt x="2094463" y="41059"/>
                </a:lnTo>
                <a:lnTo>
                  <a:pt x="2094463" y="954834"/>
                </a:lnTo>
                <a:lnTo>
                  <a:pt x="2091225" y="970780"/>
                </a:lnTo>
                <a:lnTo>
                  <a:pt x="2082406" y="983838"/>
                </a:lnTo>
                <a:lnTo>
                  <a:pt x="2069351" y="992659"/>
                </a:lnTo>
                <a:lnTo>
                  <a:pt x="2053404" y="995899"/>
                </a:lnTo>
                <a:lnTo>
                  <a:pt x="41064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0"/>
                </a:lnTo>
                <a:lnTo>
                  <a:pt x="0" y="954834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6026" y="2071966"/>
            <a:ext cx="3566160" cy="15566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60882" y="4924433"/>
            <a:ext cx="2613660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15"/>
              </a:lnSpc>
            </a:pPr>
            <a:r>
              <a:rPr lang="pt-BR" sz="1200" spc="-1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FILIAL</a:t>
            </a:r>
          </a:p>
          <a:p>
            <a:pPr algn="ctr">
              <a:lnSpc>
                <a:spcPts val="1415"/>
              </a:lnSpc>
            </a:pPr>
            <a:r>
              <a:rPr lang="pt-BR" sz="1200" spc="-15" dirty="0" err="1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Av</a:t>
            </a:r>
            <a:r>
              <a:rPr lang="pt-BR" sz="1200" spc="-1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Pedro </a:t>
            </a:r>
            <a:r>
              <a:rPr lang="pt-BR" sz="1200" spc="-15" dirty="0" err="1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Alvares</a:t>
            </a:r>
            <a:r>
              <a:rPr lang="pt-BR" sz="1200" spc="-1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Cabral</a:t>
            </a:r>
            <a:r>
              <a:rPr sz="120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,</a:t>
            </a:r>
            <a:r>
              <a:rPr sz="1200" spc="-6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647</a:t>
            </a:r>
            <a:endParaRPr sz="1200" dirty="0">
              <a:latin typeface="Arial Rounded MT Bold"/>
              <a:cs typeface="Arial Rounded MT Bold"/>
            </a:endParaRPr>
          </a:p>
          <a:p>
            <a:pPr marL="12700" marR="5080" algn="ctr">
              <a:lnSpc>
                <a:spcPts val="1390"/>
              </a:lnSpc>
              <a:spcBef>
                <a:spcPts val="60"/>
              </a:spcBef>
            </a:pPr>
            <a:r>
              <a:rPr sz="1200" spc="-10" dirty="0">
                <a:solidFill>
                  <a:srgbClr val="383336"/>
                </a:solidFill>
                <a:latin typeface="Arial Rounded MT Bold"/>
                <a:cs typeface="Arial Rounded MT Bold"/>
              </a:rPr>
              <a:t>Bairro</a:t>
            </a:r>
            <a:r>
              <a:rPr sz="1200" spc="-10">
                <a:solidFill>
                  <a:srgbClr val="383336"/>
                </a:solidFill>
                <a:latin typeface="Arial Rounded MT Bold"/>
                <a:cs typeface="Arial Rounded MT Bold"/>
              </a:rPr>
              <a:t>: </a:t>
            </a:r>
            <a:r>
              <a:rPr lang="pt-BR" sz="1200" spc="-10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JD. Paulista</a:t>
            </a:r>
            <a:r>
              <a:rPr sz="1200" spc="-5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sz="1200" dirty="0">
                <a:solidFill>
                  <a:srgbClr val="383336"/>
                </a:solidFill>
                <a:latin typeface="Arial Rounded MT Bold"/>
                <a:cs typeface="Arial Rounded MT Bold"/>
              </a:rPr>
              <a:t>- </a:t>
            </a:r>
            <a:r>
              <a:rPr sz="1200" spc="-10">
                <a:solidFill>
                  <a:srgbClr val="383336"/>
                </a:solidFill>
                <a:latin typeface="Arial Rounded MT Bold"/>
                <a:cs typeface="Arial Rounded MT Bold"/>
              </a:rPr>
              <a:t>cep </a:t>
            </a:r>
            <a:r>
              <a:rPr sz="1200" spc="-5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12.2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16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-000</a:t>
            </a:r>
            <a:r>
              <a:rPr sz="1200" spc="-5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- </a:t>
            </a:r>
            <a:r>
              <a:rPr sz="120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São </a:t>
            </a:r>
            <a:r>
              <a:rPr sz="1200" spc="-5" dirty="0">
                <a:solidFill>
                  <a:srgbClr val="383336"/>
                </a:solidFill>
                <a:latin typeface="Arial Rounded MT Bold"/>
                <a:cs typeface="Arial Rounded MT Bold"/>
              </a:rPr>
              <a:t>José </a:t>
            </a:r>
            <a:r>
              <a:rPr sz="1200" dirty="0">
                <a:solidFill>
                  <a:srgbClr val="383336"/>
                </a:solidFill>
                <a:latin typeface="Arial Rounded MT Bold"/>
                <a:cs typeface="Arial Rounded MT Bold"/>
              </a:rPr>
              <a:t>dos Campos -</a:t>
            </a:r>
            <a:r>
              <a:rPr sz="1200" spc="-80" dirty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sz="1200" dirty="0">
                <a:solidFill>
                  <a:srgbClr val="383336"/>
                </a:solidFill>
                <a:latin typeface="Arial Rounded MT Bold"/>
                <a:cs typeface="Arial Rounded MT Bold"/>
              </a:rPr>
              <a:t>SP</a:t>
            </a:r>
            <a:endParaRPr sz="1200" dirty="0">
              <a:latin typeface="Arial Rounded MT Bold"/>
              <a:cs typeface="Arial Rounded MT Bold"/>
            </a:endParaRPr>
          </a:p>
          <a:p>
            <a:pPr algn="ctr">
              <a:lnSpc>
                <a:spcPts val="1350"/>
              </a:lnSpc>
            </a:pPr>
            <a:r>
              <a:rPr sz="1200" spc="-5" dirty="0">
                <a:solidFill>
                  <a:srgbClr val="383336"/>
                </a:solidFill>
                <a:latin typeface="Arial Rounded MT Bold"/>
                <a:cs typeface="Arial Rounded MT Bold"/>
              </a:rPr>
              <a:t>(</a:t>
            </a:r>
            <a:r>
              <a:rPr sz="1200" spc="-5">
                <a:solidFill>
                  <a:srgbClr val="383336"/>
                </a:solidFill>
                <a:latin typeface="Arial Rounded MT Bold"/>
                <a:cs typeface="Arial Rounded MT Bold"/>
              </a:rPr>
              <a:t>12</a:t>
            </a:r>
            <a:r>
              <a:rPr sz="1200" spc="-5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)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981109045</a:t>
            </a:r>
            <a:endParaRPr sz="1200" dirty="0">
              <a:latin typeface="Arial Rounded MT Bold"/>
              <a:cs typeface="Arial Rounded MT Bold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364537" y="6174551"/>
            <a:ext cx="31292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z="1200" dirty="0">
                <a:solidFill>
                  <a:srgbClr val="383336"/>
                </a:solidFill>
                <a:latin typeface="Arial Rounded MT Bold"/>
                <a:cs typeface="Arial Rounded MT Bold"/>
                <a:hlinkClick r:id="rId8"/>
              </a:rPr>
              <a:t>E-Mail:</a:t>
            </a:r>
            <a:r>
              <a:rPr sz="1200" spc="-55" dirty="0">
                <a:solidFill>
                  <a:srgbClr val="383336"/>
                </a:solidFill>
                <a:latin typeface="Arial Rounded MT Bold"/>
                <a:cs typeface="Arial Rounded MT Bold"/>
                <a:hlinkClick r:id="rId8"/>
              </a:rPr>
              <a:t> </a:t>
            </a:r>
            <a:r>
              <a:rPr sz="1200" spc="-5" dirty="0">
                <a:solidFill>
                  <a:srgbClr val="383336"/>
                </a:solidFill>
                <a:latin typeface="Arial Rounded MT Bold"/>
                <a:cs typeface="Arial Rounded MT Bold"/>
                <a:hlinkClick r:id="rId8"/>
              </a:rPr>
              <a:t>contato@tellinkengenharia.com.br</a:t>
            </a:r>
            <a:endParaRPr sz="1200">
              <a:latin typeface="Arial Rounded MT Bold"/>
              <a:cs typeface="Arial Rounded MT Bold"/>
            </a:endParaRPr>
          </a:p>
        </p:txBody>
      </p:sp>
      <p:sp>
        <p:nvSpPr>
          <p:cNvPr id="28" name="object 24"/>
          <p:cNvSpPr txBox="1"/>
          <p:nvPr/>
        </p:nvSpPr>
        <p:spPr>
          <a:xfrm>
            <a:off x="4703758" y="3709987"/>
            <a:ext cx="2613660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15"/>
              </a:lnSpc>
            </a:pPr>
            <a:r>
              <a:rPr lang="pt-BR" sz="1200" spc="-1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MATRIZ</a:t>
            </a:r>
          </a:p>
          <a:p>
            <a:pPr algn="ctr">
              <a:lnSpc>
                <a:spcPts val="1415"/>
              </a:lnSpc>
            </a:pPr>
            <a:r>
              <a:rPr lang="pt-BR" sz="1200" spc="-1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Rua. Florida</a:t>
            </a:r>
            <a:r>
              <a:rPr sz="120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,</a:t>
            </a:r>
            <a:r>
              <a:rPr sz="1200" spc="-6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lang="pt-BR" sz="1200" spc="-60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1758 – 9º A -  c 91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endParaRPr sz="1200" dirty="0">
              <a:latin typeface="Arial Rounded MT Bold"/>
              <a:cs typeface="Arial Rounded MT Bold"/>
            </a:endParaRPr>
          </a:p>
          <a:p>
            <a:pPr marL="12700" marR="5080" algn="ctr">
              <a:lnSpc>
                <a:spcPts val="1390"/>
              </a:lnSpc>
              <a:spcBef>
                <a:spcPts val="60"/>
              </a:spcBef>
            </a:pPr>
            <a:r>
              <a:rPr sz="1200" spc="-10" dirty="0">
                <a:solidFill>
                  <a:srgbClr val="383336"/>
                </a:solidFill>
                <a:latin typeface="Arial Rounded MT Bold"/>
                <a:cs typeface="Arial Rounded MT Bold"/>
              </a:rPr>
              <a:t>Bairro</a:t>
            </a:r>
            <a:r>
              <a:rPr sz="1200" spc="-10">
                <a:solidFill>
                  <a:srgbClr val="383336"/>
                </a:solidFill>
                <a:latin typeface="Arial Rounded MT Bold"/>
                <a:cs typeface="Arial Rounded MT Bold"/>
              </a:rPr>
              <a:t>: 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Itaim 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Bibi</a:t>
            </a:r>
            <a:r>
              <a:rPr sz="1200" spc="-5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lang="pt-BR" sz="1200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–</a:t>
            </a:r>
            <a:r>
              <a:rPr sz="120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sz="1200" spc="-1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cep</a:t>
            </a:r>
            <a:r>
              <a:rPr lang="pt-BR" sz="1200" spc="-10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: </a:t>
            </a:r>
            <a:r>
              <a:rPr lang="pt-BR" sz="1200" b="1" dirty="0" smtClean="0"/>
              <a:t>04.565-001</a:t>
            </a:r>
            <a:r>
              <a:rPr sz="1200" spc="-5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 </a:t>
            </a:r>
            <a:r>
              <a:rPr sz="120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S</a:t>
            </a:r>
            <a:r>
              <a:rPr lang="pt-BR" sz="1200" dirty="0" err="1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ão</a:t>
            </a:r>
            <a:r>
              <a:rPr lang="pt-BR" sz="1200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Paulo</a:t>
            </a:r>
            <a:r>
              <a:rPr sz="120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sz="1200" dirty="0">
                <a:solidFill>
                  <a:srgbClr val="383336"/>
                </a:solidFill>
                <a:latin typeface="Arial Rounded MT Bold"/>
                <a:cs typeface="Arial Rounded MT Bold"/>
              </a:rPr>
              <a:t>-</a:t>
            </a:r>
            <a:r>
              <a:rPr sz="1200" spc="-80" dirty="0">
                <a:solidFill>
                  <a:srgbClr val="383336"/>
                </a:solidFill>
                <a:latin typeface="Arial Rounded MT Bold"/>
                <a:cs typeface="Arial Rounded MT Bold"/>
              </a:rPr>
              <a:t> </a:t>
            </a:r>
            <a:r>
              <a:rPr sz="1200" dirty="0">
                <a:solidFill>
                  <a:srgbClr val="383336"/>
                </a:solidFill>
                <a:latin typeface="Arial Rounded MT Bold"/>
                <a:cs typeface="Arial Rounded MT Bold"/>
              </a:rPr>
              <a:t>SP</a:t>
            </a:r>
            <a:endParaRPr sz="1200" dirty="0">
              <a:latin typeface="Arial Rounded MT Bold"/>
              <a:cs typeface="Arial Rounded MT Bold"/>
            </a:endParaRPr>
          </a:p>
          <a:p>
            <a:pPr algn="ctr">
              <a:lnSpc>
                <a:spcPts val="1350"/>
              </a:lnSpc>
            </a:pPr>
            <a:r>
              <a:rPr sz="1200" spc="-5">
                <a:solidFill>
                  <a:srgbClr val="383336"/>
                </a:solidFill>
                <a:latin typeface="Arial Rounded MT Bold"/>
                <a:cs typeface="Arial Rounded MT Bold"/>
              </a:rPr>
              <a:t>(</a:t>
            </a:r>
            <a:r>
              <a:rPr sz="1200" spc="-5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1</a:t>
            </a:r>
            <a:r>
              <a:rPr lang="pt-BR" sz="1200" spc="-5" dirty="0" smtClean="0">
                <a:solidFill>
                  <a:srgbClr val="383336"/>
                </a:solidFill>
                <a:latin typeface="Arial Rounded MT Bold"/>
                <a:cs typeface="Arial Rounded MT Bold"/>
              </a:rPr>
              <a:t>1) 37773742 - 981109045</a:t>
            </a:r>
            <a:endParaRPr sz="1200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79" y="4833594"/>
            <a:ext cx="1634489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2617" y="3836517"/>
            <a:ext cx="1672589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spc="-245" dirty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elecom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522" y="5830442"/>
            <a:ext cx="181737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Contatos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998" y="1601368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0" y="0"/>
                </a:lnTo>
                <a:lnTo>
                  <a:pt x="2305940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03483" y="1694489"/>
            <a:ext cx="6724015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A </a:t>
            </a:r>
            <a:r>
              <a:rPr sz="1400" spc="-20" dirty="0">
                <a:solidFill>
                  <a:srgbClr val="616161"/>
                </a:solidFill>
                <a:latin typeface="Calibri"/>
                <a:cs typeface="Calibri"/>
              </a:rPr>
              <a:t>Tel‐Link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engenharia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é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uma empresa genuinamente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brasileira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e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oferece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um </a:t>
            </a:r>
            <a:r>
              <a:rPr sz="1400" dirty="0" err="1" smtClean="0">
                <a:solidFill>
                  <a:srgbClr val="616161"/>
                </a:solidFill>
                <a:latin typeface="Calibri"/>
                <a:cs typeface="Calibri"/>
              </a:rPr>
              <a:t>por</a:t>
            </a:r>
            <a:r>
              <a:rPr lang="pt-BR" sz="1400" dirty="0" smtClean="0">
                <a:solidFill>
                  <a:srgbClr val="616161"/>
                </a:solidFill>
                <a:latin typeface="Calibri"/>
                <a:cs typeface="Calibri"/>
              </a:rPr>
              <a:t>tf</a:t>
            </a:r>
            <a:r>
              <a:rPr sz="1400" dirty="0" err="1" smtClean="0">
                <a:solidFill>
                  <a:srgbClr val="616161"/>
                </a:solidFill>
                <a:latin typeface="Calibri"/>
                <a:cs typeface="Calibri"/>
              </a:rPr>
              <a:t>ólio</a:t>
            </a:r>
            <a:r>
              <a:rPr sz="1400" dirty="0" smtClean="0">
                <a:solidFill>
                  <a:srgbClr val="616161"/>
                </a:solidFill>
                <a:latin typeface="Calibri"/>
                <a:cs typeface="Calibri"/>
              </a:rPr>
              <a:t> 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abrangente, para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as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maiores empresas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transmissão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dados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e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telefonia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móvel, nas áreas 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de: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Projetos</a:t>
            </a:r>
            <a:r>
              <a:rPr sz="1400" spc="-10">
                <a:solidFill>
                  <a:srgbClr val="616161"/>
                </a:solidFill>
                <a:latin typeface="Calibri"/>
                <a:cs typeface="Calibri"/>
              </a:rPr>
              <a:t>, </a:t>
            </a:r>
            <a:r>
              <a:rPr sz="1400" spc="-5" smtClean="0">
                <a:solidFill>
                  <a:srgbClr val="616161"/>
                </a:solidFill>
                <a:latin typeface="Calibri"/>
                <a:cs typeface="Calibri"/>
              </a:rPr>
              <a:t>instalações</a:t>
            </a:r>
            <a:r>
              <a:rPr lang="pt-BR" sz="1400" spc="-5" dirty="0" smtClean="0">
                <a:solidFill>
                  <a:srgbClr val="616161"/>
                </a:solidFill>
                <a:latin typeface="Calibri"/>
                <a:cs typeface="Calibri"/>
              </a:rPr>
              <a:t>, testes, construção de novos sites e ferragens.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7620" indent="-3175">
              <a:lnSpc>
                <a:spcPct val="100000"/>
              </a:lnSpc>
              <a:buChar char="∙"/>
              <a:tabLst>
                <a:tab pos="1363980" algn="l"/>
              </a:tabLst>
            </a:pPr>
            <a:r>
              <a:rPr spc="40" dirty="0"/>
              <a:t>TRANSMISSÃO:  </a:t>
            </a:r>
            <a:r>
              <a:rPr spc="30" dirty="0"/>
              <a:t>PDH, SDH, MUX, </a:t>
            </a:r>
            <a:r>
              <a:rPr spc="10" dirty="0"/>
              <a:t>MO,</a:t>
            </a:r>
            <a:r>
              <a:rPr spc="-55" dirty="0"/>
              <a:t> </a:t>
            </a:r>
            <a:r>
              <a:rPr spc="35" dirty="0"/>
              <a:t>FIBRA.</a:t>
            </a:r>
          </a:p>
          <a:p>
            <a:pPr marL="1362710" indent="-88265">
              <a:lnSpc>
                <a:spcPct val="100000"/>
              </a:lnSpc>
              <a:spcBef>
                <a:spcPts val="25"/>
              </a:spcBef>
              <a:buChar char="∙"/>
              <a:tabLst>
                <a:tab pos="1363980" algn="l"/>
              </a:tabLst>
            </a:pPr>
            <a:r>
              <a:rPr spc="40" dirty="0"/>
              <a:t>COMISSIONAMENTOS, SISTEMA IRRADIANTE,  </a:t>
            </a:r>
            <a:r>
              <a:rPr dirty="0"/>
              <a:t>2G, 3G,</a:t>
            </a:r>
            <a:r>
              <a:rPr spc="-40" dirty="0"/>
              <a:t> </a:t>
            </a:r>
            <a:r>
              <a:rPr spc="5" dirty="0"/>
              <a:t>LTE.</a:t>
            </a:r>
          </a:p>
          <a:p>
            <a:pPr marL="1362710" indent="-88265">
              <a:lnSpc>
                <a:spcPct val="100000"/>
              </a:lnSpc>
              <a:spcBef>
                <a:spcPts val="25"/>
              </a:spcBef>
              <a:buChar char="∙"/>
              <a:tabLst>
                <a:tab pos="1363980" algn="l"/>
              </a:tabLst>
            </a:pPr>
            <a:r>
              <a:rPr spc="35" dirty="0"/>
              <a:t>TESTES: TRANSMISSÃO, </a:t>
            </a:r>
            <a:r>
              <a:rPr spc="15" dirty="0"/>
              <a:t>VOZ </a:t>
            </a:r>
            <a:r>
              <a:rPr spc="-35" dirty="0"/>
              <a:t>IP,</a:t>
            </a:r>
            <a:r>
              <a:rPr spc="40" dirty="0"/>
              <a:t> </a:t>
            </a:r>
            <a:r>
              <a:rPr spc="30" dirty="0"/>
              <a:t>VSWR</a:t>
            </a:r>
          </a:p>
          <a:p>
            <a:pPr marL="1362710" indent="-88265">
              <a:lnSpc>
                <a:spcPct val="100000"/>
              </a:lnSpc>
              <a:spcBef>
                <a:spcPts val="25"/>
              </a:spcBef>
              <a:buChar char="∙"/>
              <a:tabLst>
                <a:tab pos="1363980" algn="l"/>
              </a:tabLst>
            </a:pPr>
            <a:r>
              <a:rPr spc="25" dirty="0"/>
              <a:t>AR </a:t>
            </a:r>
            <a:r>
              <a:rPr spc="40" dirty="0"/>
              <a:t>CONDICIONADO, SISTEMA </a:t>
            </a:r>
            <a:r>
              <a:rPr spc="25" dirty="0"/>
              <a:t>DE </a:t>
            </a:r>
            <a:r>
              <a:rPr spc="20" dirty="0"/>
              <a:t>COMBATE </a:t>
            </a:r>
            <a:r>
              <a:rPr dirty="0"/>
              <a:t>A</a:t>
            </a:r>
            <a:r>
              <a:rPr spc="105" dirty="0"/>
              <a:t> </a:t>
            </a:r>
            <a:r>
              <a:rPr spc="35" dirty="0"/>
              <a:t>INCÊNDIO,</a:t>
            </a:r>
          </a:p>
          <a:p>
            <a:pPr marL="1362710" indent="-88265">
              <a:lnSpc>
                <a:spcPct val="100000"/>
              </a:lnSpc>
              <a:spcBef>
                <a:spcPts val="25"/>
              </a:spcBef>
              <a:buChar char="∙"/>
              <a:tabLst>
                <a:tab pos="1363980" algn="l"/>
              </a:tabLst>
            </a:pPr>
            <a:r>
              <a:rPr spc="40" dirty="0"/>
              <a:t>ELÉTRICA: </a:t>
            </a:r>
            <a:r>
              <a:rPr spc="30" dirty="0"/>
              <a:t>QDG, </a:t>
            </a:r>
            <a:r>
              <a:rPr spc="-5" dirty="0"/>
              <a:t>QDF, </a:t>
            </a:r>
            <a:r>
              <a:rPr spc="25" dirty="0"/>
              <a:t>FCC, </a:t>
            </a:r>
            <a:r>
              <a:rPr spc="40" dirty="0"/>
              <a:t>CONVERSORES, </a:t>
            </a:r>
            <a:r>
              <a:rPr spc="45" dirty="0"/>
              <a:t>RETIFICADORES </a:t>
            </a:r>
            <a:r>
              <a:rPr spc="-5" dirty="0"/>
              <a:t>E </a:t>
            </a:r>
            <a:r>
              <a:rPr spc="35" dirty="0"/>
              <a:t>BANCO </a:t>
            </a:r>
            <a:r>
              <a:rPr spc="25" dirty="0"/>
              <a:t>DE</a:t>
            </a:r>
            <a:r>
              <a:rPr spc="105" dirty="0"/>
              <a:t> </a:t>
            </a:r>
            <a:r>
              <a:rPr spc="30" dirty="0"/>
              <a:t>BATERIAS</a:t>
            </a:r>
          </a:p>
          <a:p>
            <a:pPr marL="1277620" marR="2582545" indent="-3175">
              <a:lnSpc>
                <a:spcPct val="101699"/>
              </a:lnSpc>
              <a:buChar char="∙"/>
              <a:tabLst>
                <a:tab pos="1363980" algn="l"/>
              </a:tabLst>
            </a:pPr>
            <a:r>
              <a:rPr spc="35" dirty="0"/>
              <a:t>PROJETOS: </a:t>
            </a:r>
            <a:r>
              <a:rPr spc="30" dirty="0"/>
              <a:t>PPI, PDI, TSS, </a:t>
            </a:r>
            <a:r>
              <a:rPr spc="10" dirty="0"/>
              <a:t>SURVEY, </a:t>
            </a:r>
            <a:r>
              <a:rPr spc="35" dirty="0"/>
              <a:t>PROSPECÇÃO</a:t>
            </a:r>
            <a:r>
              <a:rPr spc="35"/>
              <a:t>. </a:t>
            </a:r>
            <a:endParaRPr lang="pt-BR" spc="35" dirty="0" smtClean="0"/>
          </a:p>
          <a:p>
            <a:pPr marL="1277620" marR="2582545" indent="-3175">
              <a:lnSpc>
                <a:spcPct val="101699"/>
              </a:lnSpc>
              <a:buChar char="∙"/>
              <a:tabLst>
                <a:tab pos="1363980" algn="l"/>
              </a:tabLst>
            </a:pPr>
            <a:r>
              <a:rPr spc="35" smtClean="0"/>
              <a:t> </a:t>
            </a:r>
            <a:r>
              <a:rPr spc="40" smtClean="0"/>
              <a:t>INFRA‐ESTRUTURAS </a:t>
            </a:r>
            <a:r>
              <a:rPr dirty="0"/>
              <a:t>e </a:t>
            </a:r>
            <a:r>
              <a:rPr spc="40" dirty="0"/>
              <a:t>OBRAS</a:t>
            </a:r>
            <a:r>
              <a:rPr spc="55" dirty="0"/>
              <a:t> </a:t>
            </a:r>
            <a:r>
              <a:rPr spc="35" dirty="0"/>
              <a:t>CIVIS.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802947" y="4302490"/>
            <a:ext cx="4419600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Fabricações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ferragens para instalação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telefonia</a:t>
            </a:r>
            <a:r>
              <a:rPr sz="1400" spc="4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Móvel.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02841" y="4732926"/>
            <a:ext cx="6632575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Infra‐estrutura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redes, cabeamento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estruturado, softwares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segurança, sistemas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monitoramento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por circuito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fechado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televisão </a:t>
            </a:r>
            <a:r>
              <a:rPr sz="1400" spc="30" dirty="0">
                <a:solidFill>
                  <a:srgbClr val="616161"/>
                </a:solidFill>
                <a:latin typeface="Calibri"/>
                <a:cs typeface="Calibri"/>
              </a:rPr>
              <a:t>(CFTV)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e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controle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acesso,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entre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outros, 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customizados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às necessidades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especíﬁcas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cada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cliente.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2782" y="5601046"/>
            <a:ext cx="6957695" cy="88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Fundada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400" dirty="0" smtClean="0">
                <a:solidFill>
                  <a:srgbClr val="616161"/>
                </a:solidFill>
                <a:latin typeface="Calibri"/>
                <a:cs typeface="Calibri"/>
              </a:rPr>
              <a:t>20</a:t>
            </a:r>
            <a:r>
              <a:rPr lang="pt-BR" sz="1400" dirty="0" smtClean="0">
                <a:solidFill>
                  <a:srgbClr val="616161"/>
                </a:solidFill>
                <a:latin typeface="Calibri"/>
                <a:cs typeface="Calibri"/>
              </a:rPr>
              <a:t>13</a:t>
            </a:r>
            <a:r>
              <a:rPr sz="1400" dirty="0" smtClean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conquistou um número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expressivo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clientes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decorrência da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qualidade 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dos serviços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prestados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da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visão de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atendimento. Desta forma procura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posicionar‐se não como 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prestadora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serviços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400" spc="-15" dirty="0">
                <a:solidFill>
                  <a:srgbClr val="616161"/>
                </a:solidFill>
                <a:latin typeface="Calibri"/>
                <a:cs typeface="Calibri"/>
              </a:rPr>
              <a:t>“oportunidade”,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mas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como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parceira junto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a seus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clientes,  consolidando sua participação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e 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objetivando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ampliação do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seu </a:t>
            </a:r>
            <a:r>
              <a:rPr sz="1400" spc="-10" dirty="0">
                <a:solidFill>
                  <a:srgbClr val="616161"/>
                </a:solidFill>
                <a:latin typeface="Calibri"/>
                <a:cs typeface="Calibri"/>
              </a:rPr>
              <a:t>rol </a:t>
            </a:r>
            <a:r>
              <a:rPr sz="1400" dirty="0">
                <a:solidFill>
                  <a:srgbClr val="616161"/>
                </a:solidFill>
                <a:latin typeface="Calibri"/>
                <a:cs typeface="Calibri"/>
              </a:rPr>
              <a:t>de</a:t>
            </a:r>
            <a:r>
              <a:rPr sz="1400" spc="7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16161"/>
                </a:solidFill>
                <a:latin typeface="Calibri"/>
                <a:cs typeface="Calibri"/>
              </a:rPr>
              <a:t>serviços.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79" y="4833594"/>
            <a:ext cx="1634489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2617" y="3836517"/>
            <a:ext cx="1672589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spc="-245" dirty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elecom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03483" y="1696897"/>
            <a:ext cx="4503420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ED3338"/>
                </a:solidFill>
                <a:latin typeface="Calibri"/>
                <a:cs typeface="Calibri"/>
              </a:rPr>
              <a:t>Cabeamento</a:t>
            </a:r>
            <a:r>
              <a:rPr sz="1600" spc="-45" dirty="0">
                <a:solidFill>
                  <a:srgbClr val="ED33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D3338"/>
                </a:solidFill>
                <a:latin typeface="Calibri"/>
                <a:cs typeface="Calibri"/>
              </a:rPr>
              <a:t>Estruturado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•Implantação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redes estruturadas Cat5e,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Cat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6 e</a:t>
            </a:r>
            <a:r>
              <a:rPr sz="1600" spc="-7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6A;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•Construção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infraestrutura</a:t>
            </a:r>
            <a:r>
              <a:rPr sz="1600" spc="-3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galvanizada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•Serviço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fusões</a:t>
            </a:r>
            <a:r>
              <a:rPr sz="1600" spc="-4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ópticas;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3475" y="2937071"/>
            <a:ext cx="338518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ED3338"/>
                </a:solidFill>
                <a:latin typeface="Calibri"/>
                <a:cs typeface="Calibri"/>
              </a:rPr>
              <a:t>Certiﬁcação </a:t>
            </a:r>
            <a:r>
              <a:rPr sz="1600" dirty="0">
                <a:solidFill>
                  <a:srgbClr val="ED3338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ED3338"/>
                </a:solidFill>
                <a:latin typeface="Calibri"/>
                <a:cs typeface="Calibri"/>
              </a:rPr>
              <a:t>Redes </a:t>
            </a:r>
            <a:r>
              <a:rPr sz="1600" spc="-5" dirty="0">
                <a:solidFill>
                  <a:srgbClr val="ED3338"/>
                </a:solidFill>
                <a:latin typeface="Calibri"/>
                <a:cs typeface="Calibri"/>
              </a:rPr>
              <a:t>Óticas </a:t>
            </a:r>
            <a:r>
              <a:rPr sz="1600" dirty="0">
                <a:solidFill>
                  <a:srgbClr val="ED3338"/>
                </a:solidFill>
                <a:latin typeface="Calibri"/>
                <a:cs typeface="Calibri"/>
              </a:rPr>
              <a:t>e</a:t>
            </a:r>
            <a:r>
              <a:rPr sz="1600" spc="-65" dirty="0">
                <a:solidFill>
                  <a:srgbClr val="ED333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ED3338"/>
                </a:solidFill>
                <a:latin typeface="Calibri"/>
                <a:cs typeface="Calibri"/>
              </a:rPr>
              <a:t>Metálicas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3467" y="3929213"/>
            <a:ext cx="77279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ED3338"/>
                </a:solidFill>
                <a:latin typeface="Calibri"/>
                <a:cs typeface="Calibri"/>
              </a:rPr>
              <a:t>Parcerias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03443" y="4669174"/>
            <a:ext cx="675259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Consultoria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projetos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Instalações,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testes, gerenciamento, infra‐estrutura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telefonia móvel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todo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território</a:t>
            </a:r>
            <a:r>
              <a:rPr sz="1600" spc="-2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nacional.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08312" y="3192546"/>
            <a:ext cx="1734654" cy="510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998" y="1601368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0" y="0"/>
                </a:lnTo>
                <a:lnTo>
                  <a:pt x="2305940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24" name="object 24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6225" y="4295204"/>
            <a:ext cx="1647888" cy="360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357469"/>
            <a:ext cx="20764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bject 18"/>
          <p:cNvSpPr txBox="1"/>
          <p:nvPr/>
        </p:nvSpPr>
        <p:spPr>
          <a:xfrm>
            <a:off x="4905373" y="5396429"/>
            <a:ext cx="503707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Executando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atividades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todo território nacional: 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Vistorias, Inventários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Projetos, Instalações, testes e</a:t>
            </a:r>
          </a:p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manutenção em Geral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617" y="3836517"/>
            <a:ext cx="1672589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indent="-6350">
              <a:lnSpc>
                <a:spcPct val="100000"/>
              </a:lnSpc>
            </a:pPr>
            <a:r>
              <a:rPr sz="3250" b="1" spc="-245" dirty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elecom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12" name="object 12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03521" y="1692752"/>
            <a:ext cx="174053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38860">
              <a:lnSpc>
                <a:spcPct val="101699"/>
              </a:lnSpc>
            </a:pPr>
            <a:r>
              <a:rPr sz="1600" dirty="0">
                <a:solidFill>
                  <a:srgbClr val="ED3338"/>
                </a:solidFill>
                <a:latin typeface="Calibri"/>
                <a:cs typeface="Calibri"/>
              </a:rPr>
              <a:t>P</a:t>
            </a:r>
            <a:r>
              <a:rPr sz="1600" spc="-30" dirty="0">
                <a:solidFill>
                  <a:srgbClr val="ED3338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ED3338"/>
                </a:solidFill>
                <a:latin typeface="Calibri"/>
                <a:cs typeface="Calibri"/>
              </a:rPr>
              <a:t>oj</a:t>
            </a:r>
            <a:r>
              <a:rPr sz="1600" spc="-15" dirty="0">
                <a:solidFill>
                  <a:srgbClr val="ED3338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ED3338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ED3338"/>
                </a:solidFill>
                <a:latin typeface="Calibri"/>
                <a:cs typeface="Calibri"/>
              </a:rPr>
              <a:t>os 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Cases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British </a:t>
            </a:r>
            <a:r>
              <a:rPr sz="1600" spc="-25" dirty="0">
                <a:solidFill>
                  <a:srgbClr val="616161"/>
                </a:solidFill>
                <a:latin typeface="Calibri"/>
                <a:cs typeface="Calibri"/>
              </a:rPr>
              <a:t>Telecom</a:t>
            </a:r>
            <a:r>
              <a:rPr sz="1600" spc="-7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2011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3493" y="3180966"/>
            <a:ext cx="696214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Cabeamento do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Datacenter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com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mais 750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pontos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cabeamento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Cat6,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interligação 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15" dirty="0">
                <a:solidFill>
                  <a:srgbClr val="616161"/>
                </a:solidFill>
                <a:latin typeface="Calibri"/>
                <a:cs typeface="Calibri"/>
              </a:rPr>
              <a:t>racks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ﬁbra</a:t>
            </a:r>
            <a:r>
              <a:rPr sz="1600" spc="-6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óptica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27578" y="2529594"/>
            <a:ext cx="1296708" cy="610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9603" y="3861765"/>
            <a:ext cx="4043857" cy="2614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9603" y="3866121"/>
            <a:ext cx="4039870" cy="2610485"/>
          </a:xfrm>
          <a:custGeom>
            <a:avLst/>
            <a:gdLst/>
            <a:ahLst/>
            <a:cxnLst/>
            <a:rect l="l" t="t" r="r" b="b"/>
            <a:pathLst>
              <a:path w="4039870" h="2610485">
                <a:moveTo>
                  <a:pt x="0" y="0"/>
                </a:moveTo>
                <a:lnTo>
                  <a:pt x="4039501" y="0"/>
                </a:lnTo>
                <a:lnTo>
                  <a:pt x="4039501" y="2610150"/>
                </a:lnTo>
                <a:lnTo>
                  <a:pt x="0" y="2610150"/>
                </a:lnTo>
                <a:lnTo>
                  <a:pt x="0" y="0"/>
                </a:lnTo>
                <a:close/>
              </a:path>
            </a:pathLst>
          </a:custGeom>
          <a:ln w="72000">
            <a:solidFill>
              <a:srgbClr val="3833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099" y="2644775"/>
            <a:ext cx="2094473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1099" y="2644775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2" y="0"/>
                </a:lnTo>
                <a:lnTo>
                  <a:pt x="2069351" y="3238"/>
                </a:lnTo>
                <a:lnTo>
                  <a:pt x="2082410" y="12057"/>
                </a:lnTo>
                <a:lnTo>
                  <a:pt x="2091233" y="25112"/>
                </a:lnTo>
                <a:lnTo>
                  <a:pt x="2094473" y="41059"/>
                </a:lnTo>
                <a:lnTo>
                  <a:pt x="2094473" y="954824"/>
                </a:lnTo>
                <a:lnTo>
                  <a:pt x="2091233" y="970773"/>
                </a:lnTo>
                <a:lnTo>
                  <a:pt x="2082410" y="983832"/>
                </a:lnTo>
                <a:lnTo>
                  <a:pt x="2069351" y="992655"/>
                </a:lnTo>
                <a:lnTo>
                  <a:pt x="205340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2"/>
                </a:lnTo>
                <a:lnTo>
                  <a:pt x="3239" y="970773"/>
                </a:lnTo>
                <a:lnTo>
                  <a:pt x="0" y="954824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5911" y="2596819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7" y="0"/>
                </a:lnTo>
                <a:lnTo>
                  <a:pt x="2305947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190" y="2644317"/>
            <a:ext cx="2094471" cy="99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190" y="2644317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85"/>
                </a:lnTo>
                <a:lnTo>
                  <a:pt x="2082409" y="983845"/>
                </a:lnTo>
                <a:lnTo>
                  <a:pt x="2069353" y="992668"/>
                </a:lnTo>
                <a:lnTo>
                  <a:pt x="2053412" y="995908"/>
                </a:lnTo>
                <a:lnTo>
                  <a:pt x="41064" y="995908"/>
                </a:lnTo>
                <a:lnTo>
                  <a:pt x="25117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7190" y="2842399"/>
            <a:ext cx="2305050" cy="96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617" y="3836517"/>
            <a:ext cx="1672589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indent="-6350">
              <a:lnSpc>
                <a:spcPct val="100000"/>
              </a:lnSpc>
            </a:pPr>
            <a:r>
              <a:rPr sz="3250" b="1" spc="-245" dirty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elecom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12" name="object 12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03525" y="1696897"/>
            <a:ext cx="70675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ED3338"/>
                </a:solidFill>
                <a:latin typeface="Calibri"/>
                <a:cs typeface="Calibri"/>
              </a:rPr>
              <a:t>P</a:t>
            </a:r>
            <a:r>
              <a:rPr sz="1600" spc="-30" dirty="0">
                <a:solidFill>
                  <a:srgbClr val="ED3338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ED3338"/>
                </a:solidFill>
                <a:latin typeface="Calibri"/>
                <a:cs typeface="Calibri"/>
              </a:rPr>
              <a:t>oj</a:t>
            </a:r>
            <a:r>
              <a:rPr sz="1600" spc="-15" dirty="0">
                <a:solidFill>
                  <a:srgbClr val="ED3338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ED3338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ED3338"/>
                </a:solidFill>
                <a:latin typeface="Calibri"/>
                <a:cs typeface="Calibri"/>
              </a:rPr>
              <a:t>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3493" y="2192971"/>
            <a:ext cx="6962140" cy="76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British </a:t>
            </a:r>
            <a:r>
              <a:rPr sz="1600" spc="-25" dirty="0">
                <a:solidFill>
                  <a:srgbClr val="616161"/>
                </a:solidFill>
                <a:latin typeface="Calibri"/>
                <a:cs typeface="Calibri"/>
              </a:rPr>
              <a:t>Telecom</a:t>
            </a:r>
            <a:r>
              <a:rPr sz="1600" spc="-7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2011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Cabeamento do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Datacenter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com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mais 750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pontos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cabeamento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Cat6,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interligação 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15" dirty="0">
                <a:solidFill>
                  <a:srgbClr val="616161"/>
                </a:solidFill>
                <a:latin typeface="Calibri"/>
                <a:cs typeface="Calibri"/>
              </a:rPr>
              <a:t>racks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ﬁbra</a:t>
            </a:r>
            <a:r>
              <a:rPr sz="1600" spc="-6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óptica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3465" y="3185112"/>
            <a:ext cx="6179820" cy="76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British </a:t>
            </a:r>
            <a:r>
              <a:rPr sz="1600" spc="-25" dirty="0">
                <a:solidFill>
                  <a:srgbClr val="616161"/>
                </a:solidFill>
                <a:latin typeface="Calibri"/>
                <a:cs typeface="Calibri"/>
              </a:rPr>
              <a:t>Telecom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2012 e</a:t>
            </a:r>
            <a:r>
              <a:rPr sz="1600" spc="-5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Cabeamento do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Datacenter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com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mais 350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pontos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cabeamento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Cat 6ª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 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espelhamento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Racks com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Fibras</a:t>
            </a:r>
            <a:r>
              <a:rPr sz="1600" spc="-6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Om3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6891" y="1836174"/>
            <a:ext cx="1296708" cy="610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7533" y="4374254"/>
            <a:ext cx="3234309" cy="2091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7533" y="4377740"/>
            <a:ext cx="3230880" cy="2087880"/>
          </a:xfrm>
          <a:custGeom>
            <a:avLst/>
            <a:gdLst/>
            <a:ahLst/>
            <a:cxnLst/>
            <a:rect l="l" t="t" r="r" b="b"/>
            <a:pathLst>
              <a:path w="3230879" h="2087879">
                <a:moveTo>
                  <a:pt x="0" y="0"/>
                </a:moveTo>
                <a:lnTo>
                  <a:pt x="3230829" y="0"/>
                </a:lnTo>
                <a:lnTo>
                  <a:pt x="3230829" y="2087615"/>
                </a:lnTo>
                <a:lnTo>
                  <a:pt x="0" y="2087615"/>
                </a:lnTo>
                <a:lnTo>
                  <a:pt x="0" y="0"/>
                </a:lnTo>
                <a:close/>
              </a:path>
            </a:pathLst>
          </a:custGeom>
          <a:ln w="72000">
            <a:solidFill>
              <a:srgbClr val="3833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6040" y="4387308"/>
            <a:ext cx="3304019" cy="2092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6040" y="4390771"/>
            <a:ext cx="3300729" cy="2072005"/>
          </a:xfrm>
          <a:custGeom>
            <a:avLst/>
            <a:gdLst/>
            <a:ahLst/>
            <a:cxnLst/>
            <a:rect l="l" t="t" r="r" b="b"/>
            <a:pathLst>
              <a:path w="3300729" h="2072004">
                <a:moveTo>
                  <a:pt x="0" y="0"/>
                </a:moveTo>
                <a:lnTo>
                  <a:pt x="3300539" y="0"/>
                </a:lnTo>
                <a:lnTo>
                  <a:pt x="3300539" y="2071965"/>
                </a:lnTo>
                <a:lnTo>
                  <a:pt x="0" y="2071965"/>
                </a:lnTo>
                <a:lnTo>
                  <a:pt x="0" y="0"/>
                </a:lnTo>
                <a:close/>
              </a:path>
            </a:pathLst>
          </a:custGeom>
          <a:ln w="72000">
            <a:solidFill>
              <a:srgbClr val="3833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099" y="2644775"/>
            <a:ext cx="2094473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99" y="2644775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2" y="0"/>
                </a:lnTo>
                <a:lnTo>
                  <a:pt x="2069351" y="3238"/>
                </a:lnTo>
                <a:lnTo>
                  <a:pt x="2082410" y="12057"/>
                </a:lnTo>
                <a:lnTo>
                  <a:pt x="2091233" y="25112"/>
                </a:lnTo>
                <a:lnTo>
                  <a:pt x="2094473" y="41059"/>
                </a:lnTo>
                <a:lnTo>
                  <a:pt x="2094473" y="954824"/>
                </a:lnTo>
                <a:lnTo>
                  <a:pt x="2091233" y="970773"/>
                </a:lnTo>
                <a:lnTo>
                  <a:pt x="2082410" y="983832"/>
                </a:lnTo>
                <a:lnTo>
                  <a:pt x="2069351" y="992655"/>
                </a:lnTo>
                <a:lnTo>
                  <a:pt x="205340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2"/>
                </a:lnTo>
                <a:lnTo>
                  <a:pt x="3239" y="970773"/>
                </a:lnTo>
                <a:lnTo>
                  <a:pt x="0" y="954824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911" y="2596819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7" y="0"/>
                </a:lnTo>
                <a:lnTo>
                  <a:pt x="2305947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190" y="2644317"/>
            <a:ext cx="2094471" cy="995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190" y="2644317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85"/>
                </a:lnTo>
                <a:lnTo>
                  <a:pt x="2082409" y="983845"/>
                </a:lnTo>
                <a:lnTo>
                  <a:pt x="2069353" y="992668"/>
                </a:lnTo>
                <a:lnTo>
                  <a:pt x="2053412" y="995908"/>
                </a:lnTo>
                <a:lnTo>
                  <a:pt x="41064" y="995908"/>
                </a:lnTo>
                <a:lnTo>
                  <a:pt x="25117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27190" y="2842399"/>
            <a:ext cx="2305050" cy="96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79" y="4833594"/>
            <a:ext cx="1634489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2617" y="3836517"/>
            <a:ext cx="1672589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spc="-245" dirty="0">
                <a:solidFill>
                  <a:srgbClr val="616161"/>
                </a:solidFill>
                <a:latin typeface="Arial"/>
                <a:cs typeface="Arial"/>
              </a:rPr>
              <a:t>T</a:t>
            </a: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elecom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03525" y="1696897"/>
            <a:ext cx="127635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ED3338"/>
                </a:solidFill>
                <a:latin typeface="Calibri"/>
                <a:cs typeface="Calibri"/>
              </a:rPr>
              <a:t>Redes</a:t>
            </a:r>
            <a:r>
              <a:rPr sz="1600" spc="-60" dirty="0">
                <a:solidFill>
                  <a:srgbClr val="ED333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ED3338"/>
                </a:solidFill>
                <a:latin typeface="Calibri"/>
                <a:cs typeface="Calibri"/>
              </a:rPr>
              <a:t>Externas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3521" y="2192971"/>
            <a:ext cx="222377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Lançamento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Fibra</a:t>
            </a:r>
            <a:r>
              <a:rPr sz="1600" spc="-2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Ótica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3498" y="2684895"/>
            <a:ext cx="6773545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A </a:t>
            </a:r>
            <a:r>
              <a:rPr sz="1600" spc="-20" dirty="0">
                <a:solidFill>
                  <a:srgbClr val="616161"/>
                </a:solidFill>
                <a:latin typeface="Calibri"/>
                <a:cs typeface="Calibri"/>
              </a:rPr>
              <a:t>Tel‐Link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possui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equipe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qualiﬁcada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para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implantação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redes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externas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Fibras 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Óticas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em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posteamento </a:t>
            </a:r>
            <a:r>
              <a:rPr sz="1600" spc="-15" dirty="0">
                <a:solidFill>
                  <a:srgbClr val="616161"/>
                </a:solidFill>
                <a:latin typeface="Calibri"/>
                <a:cs typeface="Calibri"/>
              </a:rPr>
              <a:t>existente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ou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a ser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 implantado.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03437" y="3429001"/>
            <a:ext cx="677672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600" spc="-30" dirty="0">
                <a:solidFill>
                  <a:srgbClr val="616161"/>
                </a:solidFill>
                <a:latin typeface="Calibri"/>
                <a:cs typeface="Calibri"/>
              </a:rPr>
              <a:t>Temos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parceria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para levantamento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campo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 </a:t>
            </a:r>
            <a:r>
              <a:rPr sz="1600" spc="-15" dirty="0">
                <a:solidFill>
                  <a:srgbClr val="616161"/>
                </a:solidFill>
                <a:latin typeface="Calibri"/>
                <a:cs typeface="Calibri"/>
              </a:rPr>
              <a:t>execução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projetos para entrada 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nas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principais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Companhias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Energia</a:t>
            </a:r>
            <a:r>
              <a:rPr sz="1600" spc="-3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Elétrica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03415" y="4173110"/>
            <a:ext cx="6964045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Possuímos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equipes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treinadas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para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manutenção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e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localização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ﬁbras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rompidas com  </a:t>
            </a:r>
            <a:r>
              <a:rPr sz="1600" spc="-10" dirty="0">
                <a:solidFill>
                  <a:srgbClr val="616161"/>
                </a:solidFill>
                <a:latin typeface="Calibri"/>
                <a:cs typeface="Calibri"/>
              </a:rPr>
              <a:t>preparo para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atender no </a:t>
            </a:r>
            <a:r>
              <a:rPr sz="1600" dirty="0">
                <a:solidFill>
                  <a:srgbClr val="616161"/>
                </a:solidFill>
                <a:latin typeface="Calibri"/>
                <a:cs typeface="Calibri"/>
              </a:rPr>
              <a:t>menor </a:t>
            </a:r>
            <a:r>
              <a:rPr sz="1600" spc="40" dirty="0">
                <a:solidFill>
                  <a:srgbClr val="616161"/>
                </a:solidFill>
                <a:latin typeface="Calibri"/>
                <a:cs typeface="Calibri"/>
              </a:rPr>
              <a:t>SLA</a:t>
            </a:r>
            <a:r>
              <a:rPr sz="1600" spc="2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16161"/>
                </a:solidFill>
                <a:latin typeface="Calibri"/>
                <a:cs typeface="Calibri"/>
              </a:rPr>
              <a:t>possível.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1099" y="2644775"/>
            <a:ext cx="2094473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1099" y="2644775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2" y="0"/>
                </a:lnTo>
                <a:lnTo>
                  <a:pt x="2069351" y="3238"/>
                </a:lnTo>
                <a:lnTo>
                  <a:pt x="2082410" y="12057"/>
                </a:lnTo>
                <a:lnTo>
                  <a:pt x="2091233" y="25112"/>
                </a:lnTo>
                <a:lnTo>
                  <a:pt x="2094473" y="41059"/>
                </a:lnTo>
                <a:lnTo>
                  <a:pt x="2094473" y="954824"/>
                </a:lnTo>
                <a:lnTo>
                  <a:pt x="2091233" y="970773"/>
                </a:lnTo>
                <a:lnTo>
                  <a:pt x="2082410" y="983832"/>
                </a:lnTo>
                <a:lnTo>
                  <a:pt x="2069351" y="992655"/>
                </a:lnTo>
                <a:lnTo>
                  <a:pt x="205340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2"/>
                </a:lnTo>
                <a:lnTo>
                  <a:pt x="3239" y="970773"/>
                </a:lnTo>
                <a:lnTo>
                  <a:pt x="0" y="954824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5911" y="2596819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7" y="0"/>
                </a:lnTo>
                <a:lnTo>
                  <a:pt x="2305947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190" y="2644317"/>
            <a:ext cx="2094471" cy="99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190" y="2644317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85"/>
                </a:lnTo>
                <a:lnTo>
                  <a:pt x="2082409" y="983845"/>
                </a:lnTo>
                <a:lnTo>
                  <a:pt x="2069353" y="992668"/>
                </a:lnTo>
                <a:lnTo>
                  <a:pt x="2053412" y="995908"/>
                </a:lnTo>
                <a:lnTo>
                  <a:pt x="41064" y="995908"/>
                </a:lnTo>
                <a:lnTo>
                  <a:pt x="25117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7190" y="2842399"/>
            <a:ext cx="2305050" cy="96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293" y="3590925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5" y="0"/>
                </a:lnTo>
                <a:lnTo>
                  <a:pt x="2305945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9571" y="3638422"/>
            <a:ext cx="2094470" cy="995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9571" y="3638422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10" y="0"/>
                </a:lnTo>
                <a:lnTo>
                  <a:pt x="2069352" y="3240"/>
                </a:lnTo>
                <a:lnTo>
                  <a:pt x="2082408" y="12063"/>
                </a:lnTo>
                <a:lnTo>
                  <a:pt x="2091229" y="25122"/>
                </a:lnTo>
                <a:lnTo>
                  <a:pt x="2094470" y="41071"/>
                </a:lnTo>
                <a:lnTo>
                  <a:pt x="2094470" y="954836"/>
                </a:lnTo>
                <a:lnTo>
                  <a:pt x="2091229" y="970785"/>
                </a:lnTo>
                <a:lnTo>
                  <a:pt x="2082408" y="983845"/>
                </a:lnTo>
                <a:lnTo>
                  <a:pt x="2069352" y="992668"/>
                </a:lnTo>
                <a:lnTo>
                  <a:pt x="2053410" y="995908"/>
                </a:lnTo>
                <a:lnTo>
                  <a:pt x="41065" y="995908"/>
                </a:lnTo>
                <a:lnTo>
                  <a:pt x="25119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9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9571" y="3836517"/>
            <a:ext cx="2305050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indent="-6350">
              <a:lnSpc>
                <a:spcPct val="100000"/>
              </a:lnSpc>
            </a:pPr>
            <a:r>
              <a:rPr sz="3250" b="1" spc="-35" dirty="0">
                <a:solidFill>
                  <a:srgbClr val="616161"/>
                </a:solidFill>
                <a:latin typeface="Arial"/>
                <a:cs typeface="Arial"/>
              </a:rPr>
              <a:t>Telecom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0068" y="1675498"/>
            <a:ext cx="113474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ED3338"/>
                </a:solidFill>
                <a:latin typeface="Arial"/>
                <a:cs typeface="Arial"/>
              </a:rPr>
              <a:t>TRANSMISSÃO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0068" y="2016004"/>
            <a:ext cx="336296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Instalações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e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manutenções:</a:t>
            </a:r>
            <a:r>
              <a:rPr sz="1200" spc="-9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PDH/SDH/MUX/MO.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30068" y="2356510"/>
            <a:ext cx="315150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Instalação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de Heandend digital ou</a:t>
            </a:r>
            <a:r>
              <a:rPr sz="1200" spc="5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ananlógica.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30068" y="2697016"/>
            <a:ext cx="240601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Instalação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de redes</a:t>
            </a:r>
            <a:r>
              <a:rPr sz="1200" spc="-6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DSLAM/ADSL.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30068" y="3037522"/>
            <a:ext cx="345884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383336"/>
                </a:solidFill>
                <a:latin typeface="Arial"/>
                <a:cs typeface="Arial"/>
              </a:rPr>
              <a:t>Troca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de alimentador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SHF sem retirada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da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antena.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0070" y="3378028"/>
            <a:ext cx="532828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Reparo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em antenas,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manutenção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corretiva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e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preventiva em sistema</a:t>
            </a:r>
            <a:r>
              <a:rPr sz="1200" spc="-10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irradiante.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30070" y="3718534"/>
            <a:ext cx="21570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TODOS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OS</a:t>
            </a:r>
            <a:r>
              <a:rPr sz="1200" spc="-9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FORNECEDORES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63976" y="4129239"/>
            <a:ext cx="2842272" cy="21317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33896" y="5053405"/>
            <a:ext cx="1432559" cy="6646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65329" y="5857070"/>
            <a:ext cx="1558645" cy="5104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9361" y="4265697"/>
            <a:ext cx="1584959" cy="9092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33706" y="4175480"/>
            <a:ext cx="1456435" cy="7951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39684" y="5324359"/>
            <a:ext cx="1421295" cy="10985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503" y="4644745"/>
            <a:ext cx="2094466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503" y="4644745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3"/>
                </a:lnTo>
                <a:lnTo>
                  <a:pt x="2091226" y="25122"/>
                </a:lnTo>
                <a:lnTo>
                  <a:pt x="2094466" y="41071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1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601" y="4642954"/>
            <a:ext cx="2094468" cy="995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601" y="4642954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40"/>
                </a:lnTo>
                <a:lnTo>
                  <a:pt x="2082406" y="12061"/>
                </a:lnTo>
                <a:lnTo>
                  <a:pt x="2091228" y="25117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5"/>
                </a:lnTo>
                <a:lnTo>
                  <a:pt x="2082406" y="983845"/>
                </a:lnTo>
                <a:lnTo>
                  <a:pt x="2069351" y="992668"/>
                </a:lnTo>
                <a:lnTo>
                  <a:pt x="2053409" y="995908"/>
                </a:lnTo>
                <a:lnTo>
                  <a:pt x="41061" y="995908"/>
                </a:lnTo>
                <a:lnTo>
                  <a:pt x="25117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92"/>
            <a:ext cx="10692003" cy="7558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503" y="4644745"/>
            <a:ext cx="2094466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503" y="4644745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3"/>
                </a:lnTo>
                <a:lnTo>
                  <a:pt x="2091226" y="25122"/>
                </a:lnTo>
                <a:lnTo>
                  <a:pt x="2094466" y="41071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1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601" y="4642954"/>
            <a:ext cx="2094468" cy="995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601" y="4642954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40"/>
                </a:lnTo>
                <a:lnTo>
                  <a:pt x="2082406" y="12061"/>
                </a:lnTo>
                <a:lnTo>
                  <a:pt x="2091228" y="25117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5"/>
                </a:lnTo>
                <a:lnTo>
                  <a:pt x="2082406" y="983845"/>
                </a:lnTo>
                <a:lnTo>
                  <a:pt x="2069351" y="992668"/>
                </a:lnTo>
                <a:lnTo>
                  <a:pt x="2053409" y="995908"/>
                </a:lnTo>
                <a:lnTo>
                  <a:pt x="41061" y="995908"/>
                </a:lnTo>
                <a:lnTo>
                  <a:pt x="25117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293" y="3590925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5" y="0"/>
                </a:lnTo>
                <a:lnTo>
                  <a:pt x="2305945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571" y="3638422"/>
            <a:ext cx="2094470" cy="99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571" y="3638422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10" y="0"/>
                </a:lnTo>
                <a:lnTo>
                  <a:pt x="2069352" y="3240"/>
                </a:lnTo>
                <a:lnTo>
                  <a:pt x="2082408" y="12063"/>
                </a:lnTo>
                <a:lnTo>
                  <a:pt x="2091229" y="25122"/>
                </a:lnTo>
                <a:lnTo>
                  <a:pt x="2094470" y="41071"/>
                </a:lnTo>
                <a:lnTo>
                  <a:pt x="2094470" y="954836"/>
                </a:lnTo>
                <a:lnTo>
                  <a:pt x="2091229" y="970785"/>
                </a:lnTo>
                <a:lnTo>
                  <a:pt x="2082408" y="983845"/>
                </a:lnTo>
                <a:lnTo>
                  <a:pt x="2069352" y="992668"/>
                </a:lnTo>
                <a:lnTo>
                  <a:pt x="2053410" y="995908"/>
                </a:lnTo>
                <a:lnTo>
                  <a:pt x="41065" y="995908"/>
                </a:lnTo>
                <a:lnTo>
                  <a:pt x="25119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9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19571" y="3836517"/>
            <a:ext cx="2305050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indent="-6350">
              <a:lnSpc>
                <a:spcPct val="100000"/>
              </a:lnSpc>
            </a:pPr>
            <a:r>
              <a:rPr sz="3250" b="1" spc="-35" dirty="0">
                <a:solidFill>
                  <a:srgbClr val="616161"/>
                </a:solidFill>
                <a:latin typeface="Arial"/>
                <a:cs typeface="Arial"/>
              </a:rPr>
              <a:t>Telecom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30068" y="1675498"/>
            <a:ext cx="97155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ED3338"/>
                </a:solidFill>
                <a:latin typeface="Arial"/>
                <a:cs typeface="Arial"/>
              </a:rPr>
              <a:t>2G - 3G -</a:t>
            </a:r>
            <a:r>
              <a:rPr sz="1200" spc="-100" dirty="0">
                <a:solidFill>
                  <a:srgbClr val="ED333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ED3338"/>
                </a:solidFill>
                <a:latin typeface="Arial"/>
                <a:cs typeface="Arial"/>
              </a:rPr>
              <a:t>LTE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0068" y="2186259"/>
            <a:ext cx="205041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Instalação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de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BTS</a:t>
            </a:r>
            <a:r>
              <a:rPr sz="1200" spc="-90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2G/3G/4G.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30068" y="2526769"/>
            <a:ext cx="22193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Instalação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de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sistema</a:t>
            </a:r>
            <a:r>
              <a:rPr sz="1200" spc="-90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irradiante.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30068" y="2867278"/>
            <a:ext cx="365887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Sistema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de Rede de Comutação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(TDM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e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NGN)</a:t>
            </a:r>
            <a:r>
              <a:rPr sz="1200" spc="3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Móvel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69641" y="3497618"/>
            <a:ext cx="1771675" cy="14831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4993" y="3592984"/>
            <a:ext cx="1617446" cy="1129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72523" y="5079818"/>
            <a:ext cx="1600504" cy="1356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01475" y="3591698"/>
            <a:ext cx="1537360" cy="11452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24800" y="5059519"/>
            <a:ext cx="1691309" cy="13842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75301" y="4889301"/>
            <a:ext cx="2260600" cy="1695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073" y="5632361"/>
            <a:ext cx="2094473" cy="99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073" y="563236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5">
                <a:moveTo>
                  <a:pt x="41061" y="0"/>
                </a:moveTo>
                <a:lnTo>
                  <a:pt x="2053402" y="0"/>
                </a:lnTo>
                <a:lnTo>
                  <a:pt x="2069351" y="3240"/>
                </a:lnTo>
                <a:lnTo>
                  <a:pt x="2082410" y="12061"/>
                </a:lnTo>
                <a:lnTo>
                  <a:pt x="2091233" y="25117"/>
                </a:lnTo>
                <a:lnTo>
                  <a:pt x="2094473" y="41059"/>
                </a:lnTo>
                <a:lnTo>
                  <a:pt x="2094473" y="954838"/>
                </a:lnTo>
                <a:lnTo>
                  <a:pt x="2091233" y="970782"/>
                </a:lnTo>
                <a:lnTo>
                  <a:pt x="2082410" y="983838"/>
                </a:lnTo>
                <a:lnTo>
                  <a:pt x="2069351" y="992659"/>
                </a:lnTo>
                <a:lnTo>
                  <a:pt x="2053402" y="995899"/>
                </a:lnTo>
                <a:lnTo>
                  <a:pt x="41061" y="995899"/>
                </a:lnTo>
                <a:lnTo>
                  <a:pt x="25117" y="992659"/>
                </a:lnTo>
                <a:lnTo>
                  <a:pt x="12061" y="983838"/>
                </a:lnTo>
                <a:lnTo>
                  <a:pt x="3239" y="970782"/>
                </a:lnTo>
                <a:lnTo>
                  <a:pt x="0" y="954838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76" y="1648866"/>
            <a:ext cx="2094464" cy="995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76" y="1648866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05" y="0"/>
                </a:lnTo>
                <a:lnTo>
                  <a:pt x="2069352" y="3240"/>
                </a:lnTo>
                <a:lnTo>
                  <a:pt x="2082407" y="12063"/>
                </a:lnTo>
                <a:lnTo>
                  <a:pt x="2091226" y="25122"/>
                </a:lnTo>
                <a:lnTo>
                  <a:pt x="2094464" y="41071"/>
                </a:lnTo>
                <a:lnTo>
                  <a:pt x="2094464" y="954836"/>
                </a:lnTo>
                <a:lnTo>
                  <a:pt x="2091226" y="970785"/>
                </a:lnTo>
                <a:lnTo>
                  <a:pt x="2082407" y="983845"/>
                </a:lnTo>
                <a:lnTo>
                  <a:pt x="2069352" y="992668"/>
                </a:lnTo>
                <a:lnTo>
                  <a:pt x="2053405" y="995908"/>
                </a:lnTo>
                <a:lnTo>
                  <a:pt x="41065" y="995908"/>
                </a:lnTo>
                <a:lnTo>
                  <a:pt x="25118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8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418" y="2646451"/>
            <a:ext cx="2094466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418" y="2646451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4" y="0"/>
                </a:moveTo>
                <a:lnTo>
                  <a:pt x="2053407" y="0"/>
                </a:lnTo>
                <a:lnTo>
                  <a:pt x="2069348" y="3240"/>
                </a:lnTo>
                <a:lnTo>
                  <a:pt x="2082404" y="12061"/>
                </a:lnTo>
                <a:lnTo>
                  <a:pt x="2091226" y="25117"/>
                </a:lnTo>
                <a:lnTo>
                  <a:pt x="2094466" y="41059"/>
                </a:lnTo>
                <a:lnTo>
                  <a:pt x="2094466" y="954836"/>
                </a:lnTo>
                <a:lnTo>
                  <a:pt x="2091226" y="970783"/>
                </a:lnTo>
                <a:lnTo>
                  <a:pt x="2082404" y="983838"/>
                </a:lnTo>
                <a:lnTo>
                  <a:pt x="2069348" y="992657"/>
                </a:lnTo>
                <a:lnTo>
                  <a:pt x="2053407" y="995895"/>
                </a:lnTo>
                <a:lnTo>
                  <a:pt x="41064" y="995895"/>
                </a:lnTo>
                <a:lnTo>
                  <a:pt x="25117" y="992657"/>
                </a:lnTo>
                <a:lnTo>
                  <a:pt x="12061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1" y="12061"/>
                </a:lnTo>
                <a:lnTo>
                  <a:pt x="25117" y="3240"/>
                </a:lnTo>
                <a:lnTo>
                  <a:pt x="41064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463" y="2844533"/>
            <a:ext cx="126682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Redes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1383" y="3640670"/>
            <a:ext cx="2094468" cy="99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383" y="364067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09" y="0"/>
                </a:lnTo>
                <a:lnTo>
                  <a:pt x="2069351" y="3238"/>
                </a:lnTo>
                <a:lnTo>
                  <a:pt x="2082406" y="12057"/>
                </a:lnTo>
                <a:lnTo>
                  <a:pt x="2091228" y="25112"/>
                </a:lnTo>
                <a:lnTo>
                  <a:pt x="2094468" y="41059"/>
                </a:lnTo>
                <a:lnTo>
                  <a:pt x="2094468" y="954836"/>
                </a:lnTo>
                <a:lnTo>
                  <a:pt x="2091228" y="970783"/>
                </a:lnTo>
                <a:lnTo>
                  <a:pt x="2082406" y="983838"/>
                </a:lnTo>
                <a:lnTo>
                  <a:pt x="2069351" y="992657"/>
                </a:lnTo>
                <a:lnTo>
                  <a:pt x="2053409" y="995895"/>
                </a:lnTo>
                <a:lnTo>
                  <a:pt x="41061" y="995895"/>
                </a:lnTo>
                <a:lnTo>
                  <a:pt x="25116" y="992657"/>
                </a:lnTo>
                <a:lnTo>
                  <a:pt x="12060" y="983838"/>
                </a:lnTo>
                <a:lnTo>
                  <a:pt x="3239" y="970783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2"/>
                </a:lnTo>
                <a:lnTo>
                  <a:pt x="12060" y="12057"/>
                </a:lnTo>
                <a:lnTo>
                  <a:pt x="25116" y="3238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2978" y="1224715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68631" y="7899"/>
                </a:lnTo>
                <a:lnTo>
                  <a:pt x="31929" y="32296"/>
                </a:lnTo>
                <a:lnTo>
                  <a:pt x="7497" y="68780"/>
                </a:lnTo>
                <a:lnTo>
                  <a:pt x="0" y="112941"/>
                </a:lnTo>
                <a:lnTo>
                  <a:pt x="302882" y="5682790"/>
                </a:lnTo>
                <a:lnTo>
                  <a:pt x="313222" y="5726995"/>
                </a:lnTo>
                <a:lnTo>
                  <a:pt x="337343" y="5763560"/>
                </a:lnTo>
                <a:lnTo>
                  <a:pt x="372465" y="5787975"/>
                </a:lnTo>
                <a:lnTo>
                  <a:pt x="415810" y="5795726"/>
                </a:lnTo>
                <a:lnTo>
                  <a:pt x="8203349" y="5446649"/>
                </a:lnTo>
                <a:lnTo>
                  <a:pt x="8247351" y="5436561"/>
                </a:lnTo>
                <a:lnTo>
                  <a:pt x="8283568" y="5412421"/>
                </a:lnTo>
                <a:lnTo>
                  <a:pt x="8307908" y="5377162"/>
                </a:lnTo>
                <a:lnTo>
                  <a:pt x="8316277" y="5333712"/>
                </a:lnTo>
                <a:lnTo>
                  <a:pt x="8213610" y="426085"/>
                </a:lnTo>
                <a:lnTo>
                  <a:pt x="8204146" y="382581"/>
                </a:lnTo>
                <a:lnTo>
                  <a:pt x="8179933" y="347240"/>
                </a:lnTo>
                <a:lnTo>
                  <a:pt x="8144323" y="323086"/>
                </a:lnTo>
                <a:lnTo>
                  <a:pt x="8100669" y="313143"/>
                </a:lnTo>
                <a:lnTo>
                  <a:pt x="112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978" y="1238542"/>
            <a:ext cx="8316595" cy="5796280"/>
          </a:xfrm>
          <a:custGeom>
            <a:avLst/>
            <a:gdLst/>
            <a:ahLst/>
            <a:cxnLst/>
            <a:rect l="l" t="t" r="r" b="b"/>
            <a:pathLst>
              <a:path w="8316595" h="5796280">
                <a:moveTo>
                  <a:pt x="112941" y="0"/>
                </a:moveTo>
                <a:lnTo>
                  <a:pt x="8100669" y="313143"/>
                </a:lnTo>
                <a:lnTo>
                  <a:pt x="8144323" y="323086"/>
                </a:lnTo>
                <a:lnTo>
                  <a:pt x="8179933" y="347240"/>
                </a:lnTo>
                <a:lnTo>
                  <a:pt x="8204146" y="382581"/>
                </a:lnTo>
                <a:lnTo>
                  <a:pt x="8213610" y="426085"/>
                </a:lnTo>
                <a:lnTo>
                  <a:pt x="8316277" y="5333712"/>
                </a:lnTo>
                <a:lnTo>
                  <a:pt x="8307908" y="5377162"/>
                </a:lnTo>
                <a:lnTo>
                  <a:pt x="8283568" y="5412421"/>
                </a:lnTo>
                <a:lnTo>
                  <a:pt x="8247351" y="5436561"/>
                </a:lnTo>
                <a:lnTo>
                  <a:pt x="8203349" y="5446649"/>
                </a:lnTo>
                <a:lnTo>
                  <a:pt x="415810" y="5795726"/>
                </a:lnTo>
                <a:lnTo>
                  <a:pt x="372465" y="5787975"/>
                </a:lnTo>
                <a:lnTo>
                  <a:pt x="337343" y="5763560"/>
                </a:lnTo>
                <a:lnTo>
                  <a:pt x="313222" y="5726995"/>
                </a:lnTo>
                <a:lnTo>
                  <a:pt x="302882" y="5682790"/>
                </a:lnTo>
                <a:lnTo>
                  <a:pt x="0" y="112941"/>
                </a:lnTo>
                <a:lnTo>
                  <a:pt x="7497" y="68780"/>
                </a:lnTo>
                <a:lnTo>
                  <a:pt x="31929" y="32296"/>
                </a:lnTo>
                <a:lnTo>
                  <a:pt x="68631" y="7899"/>
                </a:lnTo>
                <a:lnTo>
                  <a:pt x="112941" y="0"/>
                </a:lnTo>
                <a:close/>
              </a:path>
            </a:pathLst>
          </a:custGeom>
          <a:ln w="89999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481" y="3638880"/>
            <a:ext cx="2094471" cy="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481" y="3638880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1" y="0"/>
                </a:moveTo>
                <a:lnTo>
                  <a:pt x="2053412" y="0"/>
                </a:lnTo>
                <a:lnTo>
                  <a:pt x="2069353" y="3240"/>
                </a:lnTo>
                <a:lnTo>
                  <a:pt x="2082409" y="12061"/>
                </a:lnTo>
                <a:lnTo>
                  <a:pt x="2091231" y="25117"/>
                </a:lnTo>
                <a:lnTo>
                  <a:pt x="2094471" y="41059"/>
                </a:lnTo>
                <a:lnTo>
                  <a:pt x="2094471" y="954836"/>
                </a:lnTo>
                <a:lnTo>
                  <a:pt x="2091231" y="970778"/>
                </a:lnTo>
                <a:lnTo>
                  <a:pt x="2082409" y="983834"/>
                </a:lnTo>
                <a:lnTo>
                  <a:pt x="2069353" y="992655"/>
                </a:lnTo>
                <a:lnTo>
                  <a:pt x="2053412" y="995895"/>
                </a:lnTo>
                <a:lnTo>
                  <a:pt x="41061" y="995895"/>
                </a:lnTo>
                <a:lnTo>
                  <a:pt x="25116" y="992655"/>
                </a:lnTo>
                <a:lnTo>
                  <a:pt x="12060" y="983834"/>
                </a:lnTo>
                <a:lnTo>
                  <a:pt x="3239" y="970778"/>
                </a:lnTo>
                <a:lnTo>
                  <a:pt x="0" y="954836"/>
                </a:lnTo>
                <a:lnTo>
                  <a:pt x="0" y="41059"/>
                </a:lnTo>
                <a:lnTo>
                  <a:pt x="3239" y="25117"/>
                </a:lnTo>
                <a:lnTo>
                  <a:pt x="12060" y="12061"/>
                </a:lnTo>
                <a:lnTo>
                  <a:pt x="25116" y="3240"/>
                </a:lnTo>
                <a:lnTo>
                  <a:pt x="41061" y="0"/>
                </a:lnTo>
                <a:close/>
              </a:path>
            </a:pathLst>
          </a:custGeom>
          <a:ln w="5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293" y="3590925"/>
            <a:ext cx="2306320" cy="1207770"/>
          </a:xfrm>
          <a:custGeom>
            <a:avLst/>
            <a:gdLst/>
            <a:ahLst/>
            <a:cxnLst/>
            <a:rect l="l" t="t" r="r" b="b"/>
            <a:pathLst>
              <a:path w="2306320" h="1207770">
                <a:moveTo>
                  <a:pt x="0" y="0"/>
                </a:moveTo>
                <a:lnTo>
                  <a:pt x="2305945" y="0"/>
                </a:lnTo>
                <a:lnTo>
                  <a:pt x="2305945" y="1207376"/>
                </a:lnTo>
                <a:lnTo>
                  <a:pt x="0" y="1207376"/>
                </a:lnTo>
                <a:lnTo>
                  <a:pt x="0" y="0"/>
                </a:lnTo>
                <a:close/>
              </a:path>
            </a:pathLst>
          </a:custGeom>
          <a:solidFill>
            <a:srgbClr val="383336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571" y="3638422"/>
            <a:ext cx="2094470" cy="99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571" y="3638422"/>
            <a:ext cx="2094864" cy="996315"/>
          </a:xfrm>
          <a:custGeom>
            <a:avLst/>
            <a:gdLst/>
            <a:ahLst/>
            <a:cxnLst/>
            <a:rect l="l" t="t" r="r" b="b"/>
            <a:pathLst>
              <a:path w="2094864" h="996314">
                <a:moveTo>
                  <a:pt x="41065" y="0"/>
                </a:moveTo>
                <a:lnTo>
                  <a:pt x="2053410" y="0"/>
                </a:lnTo>
                <a:lnTo>
                  <a:pt x="2069352" y="3240"/>
                </a:lnTo>
                <a:lnTo>
                  <a:pt x="2082408" y="12063"/>
                </a:lnTo>
                <a:lnTo>
                  <a:pt x="2091229" y="25122"/>
                </a:lnTo>
                <a:lnTo>
                  <a:pt x="2094470" y="41071"/>
                </a:lnTo>
                <a:lnTo>
                  <a:pt x="2094470" y="954836"/>
                </a:lnTo>
                <a:lnTo>
                  <a:pt x="2091229" y="970785"/>
                </a:lnTo>
                <a:lnTo>
                  <a:pt x="2082408" y="983845"/>
                </a:lnTo>
                <a:lnTo>
                  <a:pt x="2069352" y="992668"/>
                </a:lnTo>
                <a:lnTo>
                  <a:pt x="2053410" y="995908"/>
                </a:lnTo>
                <a:lnTo>
                  <a:pt x="41065" y="995908"/>
                </a:lnTo>
                <a:lnTo>
                  <a:pt x="25119" y="992668"/>
                </a:lnTo>
                <a:lnTo>
                  <a:pt x="12061" y="983845"/>
                </a:lnTo>
                <a:lnTo>
                  <a:pt x="3239" y="970785"/>
                </a:lnTo>
                <a:lnTo>
                  <a:pt x="0" y="954836"/>
                </a:lnTo>
                <a:lnTo>
                  <a:pt x="0" y="41071"/>
                </a:lnTo>
                <a:lnTo>
                  <a:pt x="3239" y="25122"/>
                </a:lnTo>
                <a:lnTo>
                  <a:pt x="12061" y="12063"/>
                </a:lnTo>
                <a:lnTo>
                  <a:pt x="25119" y="3240"/>
                </a:lnTo>
                <a:lnTo>
                  <a:pt x="41065" y="0"/>
                </a:lnTo>
                <a:close/>
              </a:path>
            </a:pathLst>
          </a:custGeom>
          <a:ln w="54000">
            <a:solidFill>
              <a:srgbClr val="368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571" y="3836517"/>
            <a:ext cx="2305050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indent="-6350">
              <a:lnSpc>
                <a:spcPct val="100000"/>
              </a:lnSpc>
            </a:pPr>
            <a:r>
              <a:rPr sz="3250" b="1" spc="-35" dirty="0">
                <a:solidFill>
                  <a:srgbClr val="616161"/>
                </a:solidFill>
                <a:latin typeface="Arial"/>
                <a:cs typeface="Arial"/>
              </a:rPr>
              <a:t>Telecom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</a:pPr>
            <a:r>
              <a:rPr sz="3250" b="1" dirty="0">
                <a:solidFill>
                  <a:srgbClr val="616161"/>
                </a:solidFill>
                <a:latin typeface="Arial"/>
                <a:cs typeface="Arial"/>
              </a:rPr>
              <a:t>Clientes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0069" y="1989812"/>
            <a:ext cx="426275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r>
              <a:rPr sz="1200" dirty="0">
                <a:solidFill>
                  <a:srgbClr val="ED3338"/>
                </a:solidFill>
                <a:latin typeface="Arial"/>
                <a:cs typeface="Arial"/>
              </a:rPr>
              <a:t>ELÉTRICA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200" spc="-10" dirty="0">
                <a:solidFill>
                  <a:srgbClr val="383336"/>
                </a:solidFill>
                <a:latin typeface="Arial"/>
                <a:cs typeface="Arial"/>
              </a:rPr>
              <a:t>INSTALAÇÕES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DE: BANCO DE </a:t>
            </a:r>
            <a:r>
              <a:rPr sz="1200" spc="-10" dirty="0">
                <a:solidFill>
                  <a:srgbClr val="383336"/>
                </a:solidFill>
                <a:latin typeface="Arial"/>
                <a:cs typeface="Arial"/>
              </a:rPr>
              <a:t>BATERIAS,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QDG, </a:t>
            </a:r>
            <a:r>
              <a:rPr sz="1200" spc="-35" dirty="0">
                <a:solidFill>
                  <a:srgbClr val="383336"/>
                </a:solidFill>
                <a:latin typeface="Arial"/>
                <a:cs typeface="Arial"/>
              </a:rPr>
              <a:t>QDF,</a:t>
            </a:r>
            <a:r>
              <a:rPr sz="1200" spc="-5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FCC.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0066" y="2516825"/>
            <a:ext cx="6746875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40"/>
              </a:lnSpc>
            </a:pP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CONVERSORES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–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RETIFICADORES, </a:t>
            </a:r>
            <a:r>
              <a:rPr sz="1200" spc="-10" dirty="0">
                <a:solidFill>
                  <a:srgbClr val="383336"/>
                </a:solidFill>
                <a:latin typeface="Arial"/>
                <a:cs typeface="Arial"/>
              </a:rPr>
              <a:t>CANALETAS,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CONTROLADORES, INVERSORES E</a:t>
            </a:r>
            <a:r>
              <a:rPr sz="1200" spc="-70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SOFT  </a:t>
            </a:r>
            <a:r>
              <a:rPr sz="1200" spc="-15" dirty="0">
                <a:solidFill>
                  <a:srgbClr val="383336"/>
                </a:solidFill>
                <a:latin typeface="Arial"/>
                <a:cs typeface="Arial"/>
              </a:rPr>
              <a:t>STARTER,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ELETROCALHAS E </a:t>
            </a:r>
            <a:r>
              <a:rPr sz="1200" spc="-5" dirty="0">
                <a:solidFill>
                  <a:srgbClr val="383336"/>
                </a:solidFill>
                <a:latin typeface="Arial"/>
                <a:cs typeface="Arial"/>
              </a:rPr>
              <a:t>ELETRODUTOS </a:t>
            </a:r>
            <a:r>
              <a:rPr sz="1200" dirty="0">
                <a:solidFill>
                  <a:srgbClr val="383336"/>
                </a:solidFill>
                <a:latin typeface="Arial"/>
                <a:cs typeface="Arial"/>
              </a:rPr>
              <a:t>CORRUGADOS, ABRAÇADEIRAS, ANILHAS,  PRENSA CABOS E</a:t>
            </a:r>
            <a:r>
              <a:rPr sz="1200" spc="-165" dirty="0">
                <a:solidFill>
                  <a:srgbClr val="38333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83336"/>
                </a:solidFill>
                <a:latin typeface="Arial"/>
                <a:cs typeface="Arial"/>
              </a:rPr>
              <a:t>ETIQUETAS.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9653" y="423468"/>
            <a:ext cx="1430040" cy="596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328" y="205955"/>
            <a:ext cx="0" cy="891540"/>
          </a:xfrm>
          <a:custGeom>
            <a:avLst/>
            <a:gdLst/>
            <a:ahLst/>
            <a:cxnLst/>
            <a:rect l="l" t="t" r="r" b="b"/>
            <a:pathLst>
              <a:path h="891540">
                <a:moveTo>
                  <a:pt x="0" y="0"/>
                </a:moveTo>
                <a:lnTo>
                  <a:pt x="0" y="891552"/>
                </a:lnTo>
              </a:path>
            </a:pathLst>
          </a:custGeom>
          <a:ln w="19051">
            <a:solidFill>
              <a:srgbClr val="BDBF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dirty="0"/>
              <a:t>Contatos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72" y="11912592"/>
            <a:ext cx="486164" cy="364623"/>
          </a:xfrm>
          <a:prstGeom prst="rect">
            <a:avLst/>
          </a:prstGeom>
        </p:spPr>
      </p:pic>
      <p:pic>
        <p:nvPicPr>
          <p:cNvPr id="1026" name="Picture 2" descr="Resultado de imagem para painel eletrico para telecomunicaÃ§Ãµ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31" y="3836517"/>
            <a:ext cx="2024236" cy="2702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ainel eletrico para telecomunicaÃ§Ãµ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94" y="3905355"/>
            <a:ext cx="2694740" cy="2366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bject 25"/>
          <p:cNvSpPr/>
          <p:nvPr/>
        </p:nvSpPr>
        <p:spPr>
          <a:xfrm>
            <a:off x="7708900" y="4166151"/>
            <a:ext cx="2020645" cy="1635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856</Words>
  <Application>Microsoft Office PowerPoint</Application>
  <PresentationFormat>Personalizar</PresentationFormat>
  <Paragraphs>165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Empresa</vt:lpstr>
      <vt:lpstr>Empresa</vt:lpstr>
      <vt:lpstr>Empresa</vt:lpstr>
      <vt:lpstr>Empresa</vt:lpstr>
      <vt:lpstr>Empresa</vt:lpstr>
      <vt:lpstr>Empresa</vt:lpstr>
      <vt:lpstr>Empresa</vt:lpstr>
      <vt:lpstr>Empresa</vt:lpstr>
      <vt:lpstr>Empresa</vt:lpstr>
      <vt:lpstr>Empresa</vt:lpstr>
      <vt:lpstr>Empresa</vt:lpstr>
      <vt:lpstr>Empresa</vt:lpstr>
      <vt:lpstr>Slide 14</vt:lpstr>
      <vt:lpstr>Empresa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Tel-link_folder_maio_2016</dc:title>
  <dc:creator>HP_Pavillion</dc:creator>
  <cp:lastModifiedBy>Geraldo</cp:lastModifiedBy>
  <cp:revision>52</cp:revision>
  <dcterms:created xsi:type="dcterms:W3CDTF">2016-08-24T19:35:37Z</dcterms:created>
  <dcterms:modified xsi:type="dcterms:W3CDTF">2021-03-03T23:40:58Z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2016-05-11T00:00:00Z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2016-08-24T00:00:00Z</vt:filetime>
  </property>
</Properties>
</file>